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6" r:id="rId3"/>
    <p:sldId id="269" r:id="rId4"/>
    <p:sldId id="257" r:id="rId5"/>
    <p:sldId id="273" r:id="rId6"/>
    <p:sldId id="278" r:id="rId7"/>
    <p:sldId id="279" r:id="rId8"/>
    <p:sldId id="285" r:id="rId9"/>
    <p:sldId id="280" r:id="rId1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24839C-8B87-48FE-A247-B9BCDF5E4BA1}" type="datetimeFigureOut">
              <a:rPr lang="zh-CN" altLang="en-US" smtClean="0"/>
              <a:pPr/>
              <a:t>2024/1/3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388137-5EA1-4341-84FC-C6566F83F8C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6640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备注占位符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zh-CN" smtClean="0">
                <a:latin typeface="楷体" pitchFamily="49" charset="-122"/>
                <a:ea typeface="楷体" pitchFamily="49" charset="-122"/>
              </a:rPr>
              <a:t>2012</a:t>
            </a:r>
            <a:r>
              <a:rPr lang="zh-CN" altLang="en-US" smtClean="0">
                <a:latin typeface="楷体" pitchFamily="49" charset="-122"/>
                <a:ea typeface="楷体" pitchFamily="49" charset="-122"/>
              </a:rPr>
              <a:t>年</a:t>
            </a:r>
            <a:r>
              <a:rPr lang="en-US" altLang="zh-CN" smtClean="0">
                <a:latin typeface="楷体" pitchFamily="49" charset="-122"/>
                <a:ea typeface="楷体" pitchFamily="49" charset="-122"/>
              </a:rPr>
              <a:t>7</a:t>
            </a:r>
            <a:r>
              <a:rPr lang="zh-CN" altLang="en-US" smtClean="0">
                <a:latin typeface="楷体" pitchFamily="49" charset="-122"/>
                <a:ea typeface="楷体" pitchFamily="49" charset="-122"/>
              </a:rPr>
              <a:t>月</a:t>
            </a:r>
            <a:r>
              <a:rPr lang="en-US" altLang="zh-CN" smtClean="0">
                <a:latin typeface="楷体" pitchFamily="49" charset="-122"/>
                <a:ea typeface="楷体" pitchFamily="49" charset="-122"/>
              </a:rPr>
              <a:t>18</a:t>
            </a:r>
            <a:r>
              <a:rPr lang="zh-CN" altLang="en-US" smtClean="0">
                <a:latin typeface="楷体" pitchFamily="49" charset="-122"/>
                <a:ea typeface="楷体" pitchFamily="49" charset="-122"/>
              </a:rPr>
              <a:t>日通过北京协和医院伦理委员会的审核，获得伦理委员会审核批件</a:t>
            </a:r>
            <a:endParaRPr lang="zh-CN" altLang="en-US" smtClean="0">
              <a:latin typeface="Arial" pitchFamily="34" charset="0"/>
            </a:endParaRPr>
          </a:p>
        </p:txBody>
      </p:sp>
      <p:sp>
        <p:nvSpPr>
          <p:cNvPr id="24580" name="灯片编号占位符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AF2CAA8-3A3E-4097-AE23-409929E986FF}" type="slidenum">
              <a:rPr lang="zh-CN" altLang="en-US" smtClean="0">
                <a:latin typeface="Arial" pitchFamily="34" charset="0"/>
              </a:rPr>
              <a:pPr/>
              <a:t>2</a:t>
            </a:fld>
            <a:endParaRPr lang="zh-CN" altLang="en-US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13600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备注占位符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 smtClean="0">
              <a:latin typeface="Arial" pitchFamily="34" charset="0"/>
            </a:endParaRPr>
          </a:p>
        </p:txBody>
      </p:sp>
      <p:sp>
        <p:nvSpPr>
          <p:cNvPr id="26628" name="页脚占位符 3"/>
          <p:cNvSpPr>
            <a:spLocks noGrp="1"/>
          </p:cNvSpPr>
          <p:nvPr>
            <p:ph type="ftr" sz="quarter" idx="4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 altLang="zh-CN" smtClean="0">
              <a:latin typeface="Arial" pitchFamily="34" charset="0"/>
            </a:endParaRPr>
          </a:p>
        </p:txBody>
      </p:sp>
      <p:sp>
        <p:nvSpPr>
          <p:cNvPr id="26629" name="灯片编号占位符 4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AA15639-C734-4807-9571-11B14DD59064}" type="slidenum">
              <a:rPr lang="en-US" altLang="zh-CN" smtClean="0">
                <a:latin typeface="Arial" pitchFamily="34" charset="0"/>
              </a:rPr>
              <a:pPr/>
              <a:t>3</a:t>
            </a:fld>
            <a:endParaRPr lang="en-US" altLang="zh-CN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4439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6CFC-7804-467C-AB05-C9D1EE6AB639}" type="datetimeFigureOut">
              <a:rPr lang="zh-CN" altLang="en-US" smtClean="0"/>
              <a:pPr/>
              <a:t>2024/1/3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945F-263D-4D6B-83B3-C90D18E8C68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6CFC-7804-467C-AB05-C9D1EE6AB639}" type="datetimeFigureOut">
              <a:rPr lang="zh-CN" altLang="en-US" smtClean="0"/>
              <a:pPr/>
              <a:t>2024/1/3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945F-263D-4D6B-83B3-C90D18E8C68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6CFC-7804-467C-AB05-C9D1EE6AB639}" type="datetimeFigureOut">
              <a:rPr lang="zh-CN" altLang="en-US" smtClean="0"/>
              <a:pPr/>
              <a:t>2024/1/3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945F-263D-4D6B-83B3-C90D18E8C68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6CFC-7804-467C-AB05-C9D1EE6AB639}" type="datetimeFigureOut">
              <a:rPr lang="zh-CN" altLang="en-US" smtClean="0"/>
              <a:pPr/>
              <a:t>2024/1/3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945F-263D-4D6B-83B3-C90D18E8C68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6CFC-7804-467C-AB05-C9D1EE6AB639}" type="datetimeFigureOut">
              <a:rPr lang="zh-CN" altLang="en-US" smtClean="0"/>
              <a:pPr/>
              <a:t>2024/1/3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945F-263D-4D6B-83B3-C90D18E8C68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6CFC-7804-467C-AB05-C9D1EE6AB639}" type="datetimeFigureOut">
              <a:rPr lang="zh-CN" altLang="en-US" smtClean="0"/>
              <a:pPr/>
              <a:t>2024/1/3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945F-263D-4D6B-83B3-C90D18E8C68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6CFC-7804-467C-AB05-C9D1EE6AB639}" type="datetimeFigureOut">
              <a:rPr lang="zh-CN" altLang="en-US" smtClean="0"/>
              <a:pPr/>
              <a:t>2024/1/3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945F-263D-4D6B-83B3-C90D18E8C68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6CFC-7804-467C-AB05-C9D1EE6AB639}" type="datetimeFigureOut">
              <a:rPr lang="zh-CN" altLang="en-US" smtClean="0"/>
              <a:pPr/>
              <a:t>2024/1/3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945F-263D-4D6B-83B3-C90D18E8C68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6CFC-7804-467C-AB05-C9D1EE6AB639}" type="datetimeFigureOut">
              <a:rPr lang="zh-CN" altLang="en-US" smtClean="0"/>
              <a:pPr/>
              <a:t>2024/1/3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945F-263D-4D6B-83B3-C90D18E8C68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6CFC-7804-467C-AB05-C9D1EE6AB639}" type="datetimeFigureOut">
              <a:rPr lang="zh-CN" altLang="en-US" smtClean="0"/>
              <a:pPr/>
              <a:t>2024/1/3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945F-263D-4D6B-83B3-C90D18E8C68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26CFC-7804-467C-AB05-C9D1EE6AB639}" type="datetimeFigureOut">
              <a:rPr lang="zh-CN" altLang="en-US" smtClean="0"/>
              <a:pPr/>
              <a:t>2024/1/3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3945F-263D-4D6B-83B3-C90D18E8C68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B26CFC-7804-467C-AB05-C9D1EE6AB639}" type="datetimeFigureOut">
              <a:rPr lang="zh-CN" altLang="en-US" smtClean="0"/>
              <a:pPr/>
              <a:t>2024/1/3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B3945F-263D-4D6B-83B3-C90D18E8C68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研究方案全称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 smtClean="0"/>
              <a:t>主要研究者</a:t>
            </a:r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内容占位符 2"/>
          <p:cNvSpPr>
            <a:spLocks noGrp="1"/>
          </p:cNvSpPr>
          <p:nvPr>
            <p:ph idx="1"/>
          </p:nvPr>
        </p:nvSpPr>
        <p:spPr>
          <a:xfrm>
            <a:off x="228600" y="1676400"/>
            <a:ext cx="7629548" cy="1681162"/>
          </a:xfrm>
        </p:spPr>
        <p:txBody>
          <a:bodyPr/>
          <a:lstStyle/>
          <a:p>
            <a:pPr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n"/>
            </a:pPr>
            <a:r>
              <a:rPr lang="zh-CN" altLang="en-US" sz="2400" b="1" dirty="0" smtClean="0">
                <a:latin typeface="黑体" pitchFamily="2" charset="-122"/>
                <a:ea typeface="黑体" pitchFamily="2" charset="-122"/>
                <a:cs typeface="仿宋" pitchFamily="49" charset="-122"/>
              </a:rPr>
              <a:t>组长单位批件日期：</a:t>
            </a:r>
            <a:endParaRPr lang="en-US" altLang="zh-CN" sz="2400" b="1" dirty="0" smtClean="0">
              <a:latin typeface="黑体" pitchFamily="2" charset="-122"/>
              <a:ea typeface="黑体" pitchFamily="2" charset="-122"/>
              <a:cs typeface="仿宋" pitchFamily="49" charset="-122"/>
            </a:endParaRPr>
          </a:p>
          <a:p>
            <a:pPr>
              <a:lnSpc>
                <a:spcPct val="150000"/>
              </a:lnSpc>
              <a:buClr>
                <a:srgbClr val="C00000"/>
              </a:buClr>
              <a:buFont typeface="Wingdings" pitchFamily="2" charset="2"/>
              <a:buChar char="n"/>
            </a:pPr>
            <a:r>
              <a:rPr lang="zh-CN" altLang="en-US" sz="2400" b="1" dirty="0" smtClean="0">
                <a:latin typeface="黑体" pitchFamily="2" charset="-122"/>
                <a:ea typeface="黑体" pitchFamily="2" charset="-122"/>
                <a:cs typeface="仿宋" pitchFamily="49" charset="-122"/>
              </a:rPr>
              <a:t>本中心批件日期</a:t>
            </a:r>
            <a:r>
              <a:rPr lang="en-US" altLang="zh-CN" sz="2400" b="1" dirty="0" smtClean="0">
                <a:latin typeface="黑体" pitchFamily="2" charset="-122"/>
                <a:ea typeface="黑体" pitchFamily="2" charset="-122"/>
                <a:cs typeface="仿宋" pitchFamily="49" charset="-122"/>
              </a:rPr>
              <a:t>/</a:t>
            </a:r>
            <a:r>
              <a:rPr lang="zh-CN" altLang="en-US" sz="2400" b="1" dirty="0" smtClean="0">
                <a:latin typeface="黑体" pitchFamily="2" charset="-122"/>
                <a:ea typeface="黑体" pitchFamily="2" charset="-122"/>
                <a:cs typeface="仿宋" pitchFamily="49" charset="-122"/>
              </a:rPr>
              <a:t>受理号：</a:t>
            </a:r>
          </a:p>
        </p:txBody>
      </p:sp>
      <p:sp>
        <p:nvSpPr>
          <p:cNvPr id="8196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8491C7D-8086-480F-A443-13A7A44DA0C9}" type="slidenum">
              <a:rPr lang="en-US" altLang="zh-CN" smtClean="0">
                <a:latin typeface="Arial" pitchFamily="34" charset="0"/>
              </a:rPr>
              <a:pPr/>
              <a:t>2</a:t>
            </a:fld>
            <a:endParaRPr lang="en-US" altLang="zh-CN" smtClean="0">
              <a:latin typeface="Arial" pitchFamily="34" charset="0"/>
            </a:endParaRPr>
          </a:p>
        </p:txBody>
      </p:sp>
      <p:sp>
        <p:nvSpPr>
          <p:cNvPr id="8197" name="标题 3"/>
          <p:cNvSpPr txBox="1">
            <a:spLocks/>
          </p:cNvSpPr>
          <p:nvPr/>
        </p:nvSpPr>
        <p:spPr bwMode="auto">
          <a:xfrm>
            <a:off x="1000100" y="214290"/>
            <a:ext cx="72421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zh-CN" altLang="en-US" sz="4000" b="1" dirty="0">
                <a:solidFill>
                  <a:srgbClr val="C00000"/>
                </a:solidFill>
                <a:latin typeface="黑体" pitchFamily="2" charset="-122"/>
                <a:ea typeface="黑体" pitchFamily="2" charset="-122"/>
              </a:rPr>
              <a:t>伦理</a:t>
            </a:r>
            <a:r>
              <a:rPr lang="zh-CN" altLang="en-US" sz="4000" b="1" dirty="0" smtClean="0">
                <a:solidFill>
                  <a:srgbClr val="C00000"/>
                </a:solidFill>
                <a:latin typeface="黑体" pitchFamily="2" charset="-122"/>
                <a:ea typeface="黑体" pitchFamily="2" charset="-122"/>
              </a:rPr>
              <a:t>委员会批件</a:t>
            </a:r>
            <a:endParaRPr lang="zh-CN" altLang="en-US" sz="4000" b="1" dirty="0">
              <a:solidFill>
                <a:srgbClr val="C00000"/>
              </a:solidFill>
              <a:latin typeface="黑体" pitchFamily="2" charset="-122"/>
              <a:ea typeface="黑体" pitchFamily="2" charset="-122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571472" y="3143248"/>
          <a:ext cx="8001056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4932"/>
                <a:gridCol w="2234932"/>
                <a:gridCol w="1765596"/>
                <a:gridCol w="1765596"/>
              </a:tblGrid>
              <a:tr h="370840"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solidFill>
                            <a:schemeClr val="tx1"/>
                          </a:solidFill>
                        </a:rPr>
                        <a:t>参加试验中心</a:t>
                      </a:r>
                      <a:endParaRPr lang="zh-CN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solidFill>
                            <a:schemeClr val="tx1"/>
                          </a:solidFill>
                        </a:rPr>
                        <a:t>通过中心</a:t>
                      </a:r>
                      <a:endParaRPr lang="zh-CN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solidFill>
                            <a:schemeClr val="tx1"/>
                          </a:solidFill>
                        </a:rPr>
                        <a:t>未通过</a:t>
                      </a:r>
                      <a:endParaRPr lang="zh-CN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400" dirty="0" smtClean="0">
                          <a:solidFill>
                            <a:schemeClr val="tx1"/>
                          </a:solidFill>
                        </a:rPr>
                        <a:t>启动中心</a:t>
                      </a:r>
                      <a:endParaRPr lang="zh-CN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＊</a:t>
                      </a:r>
                    </a:p>
                  </a:txBody>
                  <a:tcPr/>
                </a:tc>
              </a:tr>
              <a:tr h="370840">
                <a:tc gridSpan="4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zh-CN" altLang="en-US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备注：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zh-CN" altLang="en-US" sz="24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zh-CN" altLang="en-US" sz="24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zh-CN" altLang="en-US" sz="24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714348" y="5357826"/>
          <a:ext cx="7643868" cy="857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3978"/>
                <a:gridCol w="1273978"/>
                <a:gridCol w="1273978"/>
                <a:gridCol w="1273978"/>
                <a:gridCol w="1273978"/>
                <a:gridCol w="127397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000" dirty="0" smtClean="0">
                          <a:solidFill>
                            <a:schemeClr val="tx1"/>
                          </a:solidFill>
                        </a:rPr>
                        <a:t>时间</a:t>
                      </a:r>
                      <a:endParaRPr lang="zh-CN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61016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启动中心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＊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71472" y="571480"/>
            <a:ext cx="8001056" cy="7143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zh-CN" altLang="en-US" b="1" kern="1200" dirty="0" smtClean="0">
                <a:solidFill>
                  <a:srgbClr val="FF0000"/>
                </a:solidFill>
                <a:latin typeface="黑体" pitchFamily="2" charset="-122"/>
                <a:ea typeface="黑体" pitchFamily="2" charset="-122"/>
                <a:cs typeface="+mn-cs"/>
              </a:rPr>
              <a:t>项目入组情况</a:t>
            </a:r>
          </a:p>
        </p:txBody>
      </p:sp>
      <p:sp>
        <p:nvSpPr>
          <p:cNvPr id="1028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380B9BA-D4F9-4D68-A0E8-FBF90A66E0EB}" type="slidenum">
              <a:rPr lang="en-US" altLang="zh-CN" smtClean="0">
                <a:latin typeface="Arial" pitchFamily="34" charset="0"/>
              </a:rPr>
              <a:pPr/>
              <a:t>3</a:t>
            </a:fld>
            <a:endParaRPr lang="en-US" altLang="zh-CN" smtClean="0">
              <a:latin typeface="Arial" pitchFamily="34" charset="0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idx="1"/>
          </p:nvPr>
        </p:nvSpPr>
        <p:spPr>
          <a:xfrm>
            <a:off x="428596" y="2143116"/>
            <a:ext cx="8229600" cy="3614750"/>
          </a:xfrm>
        </p:spPr>
        <p:txBody>
          <a:bodyPr/>
          <a:lstStyle/>
          <a:p>
            <a:r>
              <a:rPr lang="zh-CN" altLang="en-US" dirty="0" smtClean="0"/>
              <a:t>首例入组时间：</a:t>
            </a:r>
            <a:endParaRPr lang="en-US" altLang="zh-CN" dirty="0" smtClean="0"/>
          </a:p>
          <a:p>
            <a:r>
              <a:rPr lang="zh-CN" altLang="en-US" dirty="0"/>
              <a:t>已</a:t>
            </a:r>
            <a:r>
              <a:rPr lang="zh-CN" altLang="en-US" dirty="0" smtClean="0"/>
              <a:t>入</a:t>
            </a:r>
            <a:r>
              <a:rPr lang="zh-CN" altLang="en-US" dirty="0" smtClean="0"/>
              <a:t>组例</a:t>
            </a:r>
            <a:r>
              <a:rPr lang="zh-CN" altLang="en-US" dirty="0" smtClean="0"/>
              <a:t>数</a:t>
            </a:r>
            <a:r>
              <a:rPr lang="en-US" altLang="zh-CN" dirty="0" smtClean="0"/>
              <a:t>/</a:t>
            </a:r>
            <a:r>
              <a:rPr lang="zh-CN" altLang="en-US" dirty="0" smtClean="0"/>
              <a:t>合同例数：</a:t>
            </a:r>
            <a:endParaRPr lang="en-US" altLang="zh-CN" dirty="0" smtClean="0"/>
          </a:p>
          <a:p>
            <a:r>
              <a:rPr lang="zh-CN" altLang="en-US" dirty="0" smtClean="0"/>
              <a:t>发生</a:t>
            </a:r>
            <a:r>
              <a:rPr lang="en-US" altLang="zh-CN" dirty="0" smtClean="0"/>
              <a:t>SAE</a:t>
            </a:r>
            <a:r>
              <a:rPr lang="zh-CN" altLang="en-US" dirty="0" smtClean="0"/>
              <a:t>例数：</a:t>
            </a:r>
            <a:endParaRPr lang="en-US" altLang="zh-CN" dirty="0" smtClean="0"/>
          </a:p>
          <a:p>
            <a:r>
              <a:rPr lang="zh-CN" altLang="en-US" dirty="0" smtClean="0"/>
              <a:t>发生</a:t>
            </a:r>
            <a:r>
              <a:rPr lang="en-US" altLang="zh-CN" dirty="0" smtClean="0"/>
              <a:t>SUSAR</a:t>
            </a:r>
            <a:r>
              <a:rPr lang="zh-CN" altLang="en-US" dirty="0" smtClean="0"/>
              <a:t>例数：</a:t>
            </a:r>
            <a:endParaRPr lang="en-US" altLang="zh-CN" dirty="0" smtClean="0"/>
          </a:p>
          <a:p>
            <a:r>
              <a:rPr lang="zh-CN" altLang="en-US" dirty="0"/>
              <a:t>违</a:t>
            </a:r>
            <a:r>
              <a:rPr lang="zh-CN" altLang="en-US" dirty="0" smtClean="0"/>
              <a:t>背</a:t>
            </a:r>
            <a:r>
              <a:rPr lang="en-US" altLang="zh-CN" dirty="0" smtClean="0"/>
              <a:t>/</a:t>
            </a:r>
            <a:r>
              <a:rPr lang="zh-CN" altLang="en-US" dirty="0" smtClean="0"/>
              <a:t>偏离方案例数：</a:t>
            </a:r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黑体" pitchFamily="2" charset="-122"/>
                <a:ea typeface="黑体" pitchFamily="2" charset="-122"/>
              </a:rPr>
              <a:t>修改范围与原因</a:t>
            </a:r>
            <a:endParaRPr lang="zh-CN" altLang="en-US" b="1" dirty="0">
              <a:solidFill>
                <a:srgbClr val="C00000"/>
              </a:solidFill>
              <a:latin typeface="黑体" pitchFamily="2" charset="-122"/>
              <a:ea typeface="黑体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99592" y="1772816"/>
            <a:ext cx="3178696" cy="3052936"/>
          </a:xfrm>
        </p:spPr>
        <p:txBody>
          <a:bodyPr/>
          <a:lstStyle/>
          <a:p>
            <a:r>
              <a:rPr lang="zh-CN" altLang="en-US" dirty="0" smtClean="0"/>
              <a:t>实施过程中发现的问题：</a:t>
            </a:r>
            <a:endParaRPr lang="en-US" altLang="zh-CN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16016" y="1772816"/>
            <a:ext cx="3308176" cy="3629000"/>
          </a:xfrm>
        </p:spPr>
        <p:txBody>
          <a:bodyPr/>
          <a:lstStyle/>
          <a:p>
            <a:r>
              <a:rPr lang="zh-CN" altLang="en-US" dirty="0"/>
              <a:t>修改范围：</a:t>
            </a:r>
            <a:endParaRPr lang="en-US" altLang="zh-CN" dirty="0"/>
          </a:p>
          <a:p>
            <a:pPr lvl="1"/>
            <a:r>
              <a:rPr lang="zh-CN" altLang="en-US" dirty="0"/>
              <a:t>研究方案</a:t>
            </a:r>
            <a:endParaRPr lang="en-US" altLang="zh-CN" dirty="0"/>
          </a:p>
          <a:p>
            <a:pPr lvl="1"/>
            <a:r>
              <a:rPr lang="zh-CN" altLang="en-US" dirty="0"/>
              <a:t>知情同意书</a:t>
            </a:r>
            <a:endParaRPr lang="en-US" altLang="zh-CN" dirty="0"/>
          </a:p>
          <a:p>
            <a:pPr lvl="1"/>
            <a:r>
              <a:rPr lang="zh-CN" altLang="en-US" dirty="0"/>
              <a:t>其他：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zh-CN" altLang="en-US" sz="4000" b="1" kern="12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  <a:cs typeface="+mn-cs"/>
              </a:rPr>
              <a:t>方案修改</a:t>
            </a:r>
            <a:r>
              <a:rPr lang="en-US" altLang="zh-CN" sz="4000" b="1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  <a:cs typeface="+mn-cs"/>
              </a:rPr>
              <a:t>- </a:t>
            </a:r>
            <a:r>
              <a:rPr lang="zh-CN" altLang="en-US" sz="4000" b="1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  <a:cs typeface="+mn-cs"/>
              </a:rPr>
              <a:t>＊</a:t>
            </a:r>
            <a:r>
              <a:rPr lang="zh-CN" altLang="en-US" sz="4000" b="1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 </a:t>
            </a:r>
            <a:r>
              <a:rPr lang="zh-CN" altLang="en-US" sz="4000" b="1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＊</a:t>
            </a:r>
            <a:r>
              <a:rPr lang="zh-CN" altLang="en-US" sz="4000" b="1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 ＊</a:t>
            </a:r>
            <a:endParaRPr lang="zh-CN" altLang="en-US" sz="4000" b="1" kern="1200" dirty="0" smtClean="0">
              <a:solidFill>
                <a:srgbClr val="C00000"/>
              </a:solidFill>
              <a:latin typeface="黑体" pitchFamily="49" charset="-122"/>
              <a:ea typeface="黑体" pitchFamily="49" charset="-122"/>
              <a:cs typeface="+mn-cs"/>
            </a:endParaRPr>
          </a:p>
        </p:txBody>
      </p:sp>
      <p:sp>
        <p:nvSpPr>
          <p:cNvPr id="14340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1FA222B-D0DF-4C14-9308-DDFEADDC6D0C}" type="slidenum">
              <a:rPr lang="en-US" altLang="zh-CN" smtClean="0">
                <a:latin typeface="Arial" pitchFamily="34" charset="0"/>
              </a:rPr>
              <a:pPr/>
              <a:t>5</a:t>
            </a:fld>
            <a:endParaRPr lang="en-US" altLang="zh-CN" smtClean="0">
              <a:latin typeface="Arial" pitchFamily="34" charset="0"/>
            </a:endParaRPr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修改部分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具体内</a:t>
            </a:r>
            <a:r>
              <a:rPr lang="zh-CN" altLang="en-US" dirty="0" smtClean="0"/>
              <a:t>容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修改依</a:t>
            </a:r>
            <a:r>
              <a:rPr lang="zh-CN" altLang="en-US" dirty="0"/>
              <a:t>据</a:t>
            </a:r>
            <a:endParaRPr lang="en-US" altLang="zh-CN" dirty="0" smtClean="0"/>
          </a:p>
          <a:p>
            <a:r>
              <a:rPr lang="zh-CN" altLang="en-US" dirty="0"/>
              <a:t>＊ ＊ ＊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331913" y="260350"/>
            <a:ext cx="6119812" cy="1296988"/>
          </a:xfrm>
        </p:spPr>
        <p:txBody>
          <a:bodyPr/>
          <a:lstStyle/>
          <a:p>
            <a:pPr>
              <a:defRPr/>
            </a:pPr>
            <a:r>
              <a:rPr lang="zh-CN" altLang="en-US" sz="4000" b="1" kern="12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  <a:cs typeface="+mn-cs"/>
              </a:rPr>
              <a:t>知情同意书修改</a:t>
            </a:r>
          </a:p>
        </p:txBody>
      </p:sp>
      <p:sp>
        <p:nvSpPr>
          <p:cNvPr id="19459" name="内容占位符 2"/>
          <p:cNvSpPr>
            <a:spLocks noGrp="1"/>
          </p:cNvSpPr>
          <p:nvPr>
            <p:ph idx="1"/>
          </p:nvPr>
        </p:nvSpPr>
        <p:spPr>
          <a:xfrm>
            <a:off x="457200" y="1885950"/>
            <a:ext cx="8435975" cy="4171950"/>
          </a:xfrm>
        </p:spPr>
        <p:txBody>
          <a:bodyPr/>
          <a:lstStyle/>
          <a:p>
            <a:r>
              <a:rPr lang="zh-CN" altLang="en-US" dirty="0" smtClean="0"/>
              <a:t>修改部分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具体内</a:t>
            </a:r>
            <a:r>
              <a:rPr lang="zh-CN" altLang="en-US" dirty="0" smtClean="0"/>
              <a:t>容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修改依</a:t>
            </a:r>
            <a:r>
              <a:rPr lang="zh-CN" altLang="en-US" dirty="0"/>
              <a:t>据</a:t>
            </a:r>
            <a:endParaRPr lang="en-US" altLang="zh-CN" dirty="0" smtClean="0"/>
          </a:p>
          <a:p>
            <a:r>
              <a:rPr lang="zh-CN" altLang="en-US" dirty="0" smtClean="0"/>
              <a:t>＊ ＊ ＊</a:t>
            </a:r>
          </a:p>
          <a:p>
            <a:endParaRPr lang="zh-CN" altLang="en-US" dirty="0" smtClean="0">
              <a:ea typeface="宋体" pitchFamily="2" charset="-122"/>
            </a:endParaRPr>
          </a:p>
        </p:txBody>
      </p:sp>
      <p:sp>
        <p:nvSpPr>
          <p:cNvPr id="19460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8E41211-BBDA-47E2-BE18-6A8EEE6FF812}" type="slidenum">
              <a:rPr lang="en-US" altLang="zh-CN" smtClean="0">
                <a:latin typeface="Arial" pitchFamily="34" charset="0"/>
              </a:rPr>
              <a:pPr/>
              <a:t>6</a:t>
            </a:fld>
            <a:endParaRPr lang="en-US" altLang="zh-CN" smtClean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608" y="312874"/>
            <a:ext cx="6486525" cy="968375"/>
          </a:xfrm>
        </p:spPr>
        <p:txBody>
          <a:bodyPr/>
          <a:lstStyle/>
          <a:p>
            <a:pPr>
              <a:defRPr/>
            </a:pPr>
            <a:r>
              <a:rPr lang="zh-CN" altLang="en-US" sz="4000" b="1" kern="12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  <a:cs typeface="+mn-cs"/>
              </a:rPr>
              <a:t>招募广告修改</a:t>
            </a:r>
          </a:p>
        </p:txBody>
      </p:sp>
      <p:sp>
        <p:nvSpPr>
          <p:cNvPr id="20483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4DCB470-D180-4265-9C1B-33FD15D5E4F8}" type="slidenum">
              <a:rPr lang="en-US" altLang="zh-CN" smtClean="0">
                <a:latin typeface="Arial" pitchFamily="34" charset="0"/>
              </a:rPr>
              <a:pPr/>
              <a:t>7</a:t>
            </a:fld>
            <a:endParaRPr lang="en-US" altLang="zh-CN" smtClean="0">
              <a:latin typeface="Arial" pitchFamily="34" charset="0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idx="1"/>
          </p:nvPr>
        </p:nvSpPr>
        <p:spPr>
          <a:xfrm>
            <a:off x="1403648" y="1916832"/>
            <a:ext cx="6408712" cy="3168352"/>
          </a:xfrm>
        </p:spPr>
        <p:txBody>
          <a:bodyPr/>
          <a:lstStyle/>
          <a:p>
            <a:r>
              <a:rPr lang="zh-CN" altLang="en-US" dirty="0" smtClean="0"/>
              <a:t>修改部分</a:t>
            </a:r>
            <a:endParaRPr lang="en-US" altLang="zh-CN" dirty="0" smtClean="0"/>
          </a:p>
          <a:p>
            <a:pPr lvl="1"/>
            <a:r>
              <a:rPr lang="zh-CN" altLang="en-US" dirty="0" smtClean="0"/>
              <a:t>具体内</a:t>
            </a:r>
            <a:r>
              <a:rPr lang="zh-CN" altLang="en-US" dirty="0" smtClean="0"/>
              <a:t>容</a:t>
            </a:r>
            <a:endParaRPr lang="en-US" altLang="zh-CN" dirty="0" smtClean="0"/>
          </a:p>
          <a:p>
            <a:pPr lvl="1"/>
            <a:r>
              <a:rPr lang="zh-CN" altLang="en-US" dirty="0"/>
              <a:t>修</a:t>
            </a:r>
            <a:r>
              <a:rPr lang="zh-CN" altLang="en-US" dirty="0" smtClean="0"/>
              <a:t>改依据</a:t>
            </a:r>
            <a:endParaRPr lang="en-US" altLang="zh-CN" dirty="0" smtClean="0"/>
          </a:p>
          <a:p>
            <a:r>
              <a:rPr lang="zh-CN" altLang="en-US" dirty="0" smtClean="0"/>
              <a:t>＊ </a:t>
            </a:r>
            <a:r>
              <a:rPr lang="zh-CN" altLang="en-US" dirty="0" smtClean="0"/>
              <a:t>＊ ＊</a:t>
            </a:r>
            <a:endParaRPr lang="zh-CN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＊ ＊ ＊修改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标题 1"/>
          <p:cNvSpPr>
            <a:spLocks noGrp="1"/>
          </p:cNvSpPr>
          <p:nvPr>
            <p:ph type="title"/>
          </p:nvPr>
        </p:nvSpPr>
        <p:spPr>
          <a:xfrm>
            <a:off x="1285852" y="571480"/>
            <a:ext cx="6486525" cy="1143000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黑体" pitchFamily="49" charset="-122"/>
                <a:ea typeface="黑体" pitchFamily="49" charset="-122"/>
                <a:cs typeface="+mn-cs"/>
              </a:rPr>
              <a:t>总      结</a:t>
            </a:r>
          </a:p>
        </p:txBody>
      </p:sp>
      <p:sp>
        <p:nvSpPr>
          <p:cNvPr id="21507" name="内容占位符 2"/>
          <p:cNvSpPr>
            <a:spLocks noGrp="1"/>
          </p:cNvSpPr>
          <p:nvPr>
            <p:ph idx="1"/>
          </p:nvPr>
        </p:nvSpPr>
        <p:spPr>
          <a:xfrm>
            <a:off x="357158" y="2000240"/>
            <a:ext cx="8178800" cy="417195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Monotype Sorts"/>
              <a:buNone/>
            </a:pPr>
            <a:endParaRPr lang="zh-CN" altLang="en-US" sz="2400" dirty="0" smtClean="0">
              <a:ea typeface="宋体" pitchFamily="2" charset="-122"/>
            </a:endParaRPr>
          </a:p>
        </p:txBody>
      </p:sp>
      <p:sp>
        <p:nvSpPr>
          <p:cNvPr id="21508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97BCC4E-913F-457F-A6C0-AFCD617E414F}" type="slidenum">
              <a:rPr lang="en-US" altLang="zh-CN" smtClean="0">
                <a:latin typeface="Arial" pitchFamily="34" charset="0"/>
              </a:rPr>
              <a:pPr/>
              <a:t>9</a:t>
            </a:fld>
            <a:endParaRPr lang="en-US" altLang="zh-CN" smtClean="0">
              <a:latin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270</Words>
  <Application>Microsoft Office PowerPoint</Application>
  <PresentationFormat>全屏显示(4:3)</PresentationFormat>
  <Paragraphs>59</Paragraphs>
  <Slides>9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8" baseType="lpstr">
      <vt:lpstr>Monotype Sorts</vt:lpstr>
      <vt:lpstr>仿宋</vt:lpstr>
      <vt:lpstr>黑体</vt:lpstr>
      <vt:lpstr>楷体</vt:lpstr>
      <vt:lpstr>宋体</vt:lpstr>
      <vt:lpstr>Arial</vt:lpstr>
      <vt:lpstr>Calibri</vt:lpstr>
      <vt:lpstr>Wingdings</vt:lpstr>
      <vt:lpstr>Office 主题</vt:lpstr>
      <vt:lpstr>研究方案全称</vt:lpstr>
      <vt:lpstr>PowerPoint 演示文稿</vt:lpstr>
      <vt:lpstr>项目入组情况</vt:lpstr>
      <vt:lpstr>修改范围与原因</vt:lpstr>
      <vt:lpstr>方案修改- ＊ ＊ ＊</vt:lpstr>
      <vt:lpstr>知情同意书修改</vt:lpstr>
      <vt:lpstr>招募广告修改</vt:lpstr>
      <vt:lpstr>＊ ＊ ＊修改</vt:lpstr>
      <vt:lpstr>总      结</vt:lpstr>
    </vt:vector>
  </TitlesOfParts>
  <Company>WwW.YlmF.CoM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＊ ＊ ＊研究方案</dc:title>
  <dc:creator>雨林木风</dc:creator>
  <cp:lastModifiedBy>2021xww</cp:lastModifiedBy>
  <cp:revision>11</cp:revision>
  <dcterms:created xsi:type="dcterms:W3CDTF">2014-02-10T05:40:13Z</dcterms:created>
  <dcterms:modified xsi:type="dcterms:W3CDTF">2024-01-03T07:19:59Z</dcterms:modified>
</cp:coreProperties>
</file>