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94" r:id="rId2"/>
    <p:sldId id="382" r:id="rId3"/>
    <p:sldId id="409" r:id="rId4"/>
    <p:sldId id="410" r:id="rId5"/>
    <p:sldId id="411" r:id="rId6"/>
    <p:sldId id="412" r:id="rId7"/>
    <p:sldId id="413" r:id="rId8"/>
    <p:sldId id="414" r:id="rId9"/>
    <p:sldId id="415" r:id="rId10"/>
    <p:sldId id="416" r:id="rId11"/>
    <p:sldId id="417" r:id="rId12"/>
    <p:sldId id="418" r:id="rId13"/>
    <p:sldId id="419" r:id="rId14"/>
    <p:sldId id="420" r:id="rId15"/>
    <p:sldId id="421" r:id="rId16"/>
    <p:sldId id="429" r:id="rId17"/>
    <p:sldId id="386" r:id="rId18"/>
    <p:sldId id="430" r:id="rId19"/>
    <p:sldId id="396"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B0F0"/>
    <a:srgbClr val="FFFFFF"/>
    <a:srgbClr val="67AFE3"/>
    <a:srgbClr val="FF51B7"/>
    <a:srgbClr val="F5F5F5"/>
    <a:srgbClr val="969696"/>
    <a:srgbClr val="C8C8C8"/>
    <a:srgbClr val="0096D5"/>
    <a:srgbClr val="D4D4D4"/>
    <a:srgbClr val="EAEA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05" autoAdjust="0"/>
    <p:restoredTop sz="94660"/>
  </p:normalViewPr>
  <p:slideViewPr>
    <p:cSldViewPr>
      <p:cViewPr>
        <p:scale>
          <a:sx n="100" d="100"/>
          <a:sy n="100" d="100"/>
        </p:scale>
        <p:origin x="-1158" y="-28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292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7DD0A-9044-4D18-9C18-8B428ED92850}" type="datetimeFigureOut">
              <a:rPr lang="zh-CN" altLang="en-US" smtClean="0"/>
              <a:pPr/>
              <a:t>2017/7/26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6817-9CDC-4935-A4AC-27CF72BD8B27}" type="slidenum">
              <a:rPr lang="zh-CN" altLang="en-US" smtClean="0"/>
              <a:pPr/>
              <a:t>‹#›</a:t>
            </a:fld>
            <a:endParaRPr lang="zh-CN" altLang="en-US"/>
          </a:p>
        </p:txBody>
      </p:sp>
    </p:spTree>
    <p:extLst>
      <p:ext uri="{BB962C8B-B14F-4D97-AF65-F5344CB8AC3E}">
        <p14:creationId xmlns="" xmlns:p14="http://schemas.microsoft.com/office/powerpoint/2010/main" val="1993896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87C70-E853-4894-BF07-D2F4B19C8F53}" type="datetimeFigureOut">
              <a:rPr lang="zh-CN" altLang="en-US" smtClean="0"/>
              <a:pPr/>
              <a:t>2017/7/26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47F99-6ADC-4C80-99B3-D41D132752F1}" type="slidenum">
              <a:rPr lang="zh-CN" altLang="en-US" smtClean="0"/>
              <a:pPr/>
              <a:t>‹#›</a:t>
            </a:fld>
            <a:endParaRPr lang="zh-CN" altLang="en-US"/>
          </a:p>
        </p:txBody>
      </p:sp>
    </p:spTree>
    <p:extLst>
      <p:ext uri="{BB962C8B-B14F-4D97-AF65-F5344CB8AC3E}">
        <p14:creationId xmlns="" xmlns:p14="http://schemas.microsoft.com/office/powerpoint/2010/main" val="7890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1A8091-7EE4-41B5-8137-A62B04FCA6E6}" type="datetimeFigureOut">
              <a:rPr lang="zh-CN" altLang="en-US" smtClean="0"/>
              <a:pPr/>
              <a:t>2017/7/26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1A8091-7EE4-41B5-8137-A62B04FCA6E6}" type="datetimeFigureOut">
              <a:rPr lang="zh-CN" altLang="en-US" smtClean="0"/>
              <a:pPr/>
              <a:t>2017/7/26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15" name="TextBox 14"/>
          <p:cNvSpPr txBox="1"/>
          <p:nvPr userDrawn="1"/>
        </p:nvSpPr>
        <p:spPr>
          <a:xfrm>
            <a:off x="3131840" y="409253"/>
            <a:ext cx="2880320" cy="600164"/>
          </a:xfrm>
          <a:prstGeom prst="rect">
            <a:avLst/>
          </a:prstGeom>
          <a:noFill/>
        </p:spPr>
        <p:txBody>
          <a:bodyPr wrap="square" rtlCol="0">
            <a:spAutoFit/>
          </a:bodyPr>
          <a:lstStyle/>
          <a:p>
            <a:pPr algn="ctr"/>
            <a:r>
              <a:rPr lang="zh-CN" altLang="en-US" sz="2100" dirty="0" smtClean="0">
                <a:solidFill>
                  <a:schemeClr val="accent3"/>
                </a:solidFill>
              </a:rPr>
              <a:t>单击输入标题</a:t>
            </a:r>
            <a:endParaRPr lang="en-US" altLang="zh-CN" sz="2100" dirty="0" smtClean="0">
              <a:solidFill>
                <a:schemeClr val="accent3"/>
              </a:solidFill>
            </a:endParaRPr>
          </a:p>
          <a:p>
            <a:pPr algn="ctr"/>
            <a:r>
              <a:rPr lang="zh-CN" altLang="en-US" sz="1100" dirty="0" smtClean="0">
                <a:solidFill>
                  <a:schemeClr val="tx1">
                    <a:lumMod val="65000"/>
                    <a:lumOff val="35000"/>
                  </a:schemeClr>
                </a:solidFill>
              </a:rPr>
              <a:t>单击此处添加副标题或详细文本描述</a:t>
            </a:r>
            <a:endParaRPr lang="zh-CN" altLang="en-US" sz="1100" dirty="0">
              <a:solidFill>
                <a:schemeClr val="tx1">
                  <a:lumMod val="65000"/>
                  <a:lumOff val="35000"/>
                </a:schemeClr>
              </a:solidFill>
            </a:endParaRPr>
          </a:p>
        </p:txBody>
      </p:sp>
      <p:sp>
        <p:nvSpPr>
          <p:cNvPr id="16" name="TextBox 15"/>
          <p:cNvSpPr txBox="1"/>
          <p:nvPr userDrawn="1"/>
        </p:nvSpPr>
        <p:spPr>
          <a:xfrm>
            <a:off x="3131840" y="4587974"/>
            <a:ext cx="2880320" cy="338554"/>
          </a:xfrm>
          <a:prstGeom prst="rect">
            <a:avLst/>
          </a:prstGeom>
          <a:noFill/>
        </p:spPr>
        <p:txBody>
          <a:bodyPr wrap="square" rtlCol="0">
            <a:spAutoFit/>
          </a:bodyPr>
          <a:lstStyle/>
          <a:p>
            <a:pPr algn="ctr"/>
            <a:r>
              <a:rPr lang="en-US" altLang="zh-CN" sz="800" dirty="0" smtClean="0">
                <a:ln>
                  <a:noFill/>
                </a:ln>
                <a:solidFill>
                  <a:schemeClr val="accent3"/>
                </a:solidFill>
              </a:rPr>
              <a:t>www.</a:t>
            </a:r>
            <a:r>
              <a:rPr lang="zh-CN" altLang="en-US" sz="800" dirty="0" smtClean="0">
                <a:ln>
                  <a:noFill/>
                </a:ln>
                <a:solidFill>
                  <a:schemeClr val="accent3"/>
                </a:solidFill>
              </a:rPr>
              <a:t>企业网站</a:t>
            </a:r>
            <a:r>
              <a:rPr lang="en-US" altLang="zh-CN" sz="800" dirty="0" smtClean="0">
                <a:ln>
                  <a:noFill/>
                </a:ln>
                <a:solidFill>
                  <a:schemeClr val="accent3"/>
                </a:solidFill>
              </a:rPr>
              <a:t>.com</a:t>
            </a:r>
          </a:p>
          <a:p>
            <a:pPr algn="ctr"/>
            <a:r>
              <a:rPr lang="zh-CN" altLang="en-US" sz="800" dirty="0" smtClean="0">
                <a:solidFill>
                  <a:schemeClr val="tx1">
                    <a:lumMod val="65000"/>
                    <a:lumOff val="35000"/>
                  </a:schemeClr>
                </a:solidFill>
              </a:rPr>
              <a:t>企业名称</a:t>
            </a:r>
            <a:r>
              <a:rPr lang="en-US" altLang="zh-CN" sz="800" dirty="0" smtClean="0">
                <a:solidFill>
                  <a:schemeClr val="tx1">
                    <a:lumMod val="65000"/>
                    <a:lumOff val="35000"/>
                  </a:schemeClr>
                </a:solidFill>
              </a:rPr>
              <a:t>/</a:t>
            </a:r>
            <a:r>
              <a:rPr lang="zh-CN" altLang="en-US" sz="800" dirty="0" smtClean="0">
                <a:solidFill>
                  <a:schemeClr val="tx1">
                    <a:lumMod val="65000"/>
                    <a:lumOff val="35000"/>
                  </a:schemeClr>
                </a:solidFill>
              </a:rPr>
              <a:t>宣传口号</a:t>
            </a:r>
            <a:r>
              <a:rPr lang="en-US" altLang="zh-CN" sz="800" dirty="0" smtClean="0">
                <a:solidFill>
                  <a:schemeClr val="tx1">
                    <a:lumMod val="65000"/>
                    <a:lumOff val="35000"/>
                  </a:schemeClr>
                </a:solidFill>
              </a:rPr>
              <a:t>/</a:t>
            </a:r>
            <a:r>
              <a:rPr lang="zh-CN" altLang="en-US" sz="800" dirty="0" smtClean="0">
                <a:solidFill>
                  <a:schemeClr val="tx1">
                    <a:lumMod val="65000"/>
                    <a:lumOff val="35000"/>
                  </a:schemeClr>
                </a:solidFill>
              </a:rPr>
              <a:t>企业标题</a:t>
            </a:r>
            <a:endParaRPr lang="zh-CN" altLang="en-US" sz="800" dirty="0">
              <a:solidFill>
                <a:schemeClr val="tx1">
                  <a:lumMod val="65000"/>
                  <a:lumOff val="35000"/>
                </a:schemeClr>
              </a:solidFill>
            </a:endParaRPr>
          </a:p>
        </p:txBody>
      </p:sp>
      <p:grpSp>
        <p:nvGrpSpPr>
          <p:cNvPr id="17" name="组合 16"/>
          <p:cNvGrpSpPr/>
          <p:nvPr userDrawn="1"/>
        </p:nvGrpSpPr>
        <p:grpSpPr>
          <a:xfrm>
            <a:off x="3419872" y="339502"/>
            <a:ext cx="246466" cy="384285"/>
            <a:chOff x="3579019" y="293633"/>
            <a:chExt cx="361957" cy="564356"/>
          </a:xfrm>
        </p:grpSpPr>
        <p:sp>
          <p:nvSpPr>
            <p:cNvPr id="18" name="任意多边形 17"/>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flipH="1">
            <a:off x="5477662" y="339502"/>
            <a:ext cx="246466" cy="384285"/>
            <a:chOff x="3579019" y="293633"/>
            <a:chExt cx="361957" cy="564356"/>
          </a:xfrm>
        </p:grpSpPr>
        <p:sp>
          <p:nvSpPr>
            <p:cNvPr id="23" name="任意多边形 22"/>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flipH="1">
            <a:off x="526183" y="690855"/>
            <a:ext cx="31401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5477662" y="690855"/>
            <a:ext cx="314015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526184" y="4749606"/>
            <a:ext cx="332573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5292080" y="4749606"/>
            <a:ext cx="33257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88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88000">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88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88000">
                                          <p:cBhvr additive="base">
                                            <p:cTn id="11" dur="500" fill="hold"/>
                                            <p:tgtEl>
                                              <p:spTgt spid="16"/>
                                            </p:tgtEl>
                                            <p:attrNameLst>
                                              <p:attrName>ppt_x</p:attrName>
                                            </p:attrNameLst>
                                          </p:cBhvr>
                                          <p:tavLst>
                                            <p:tav tm="0">
                                              <p:val>
                                                <p:strVal val="#ppt_x"/>
                                              </p:val>
                                            </p:tav>
                                            <p:tav tm="100000">
                                              <p:val>
                                                <p:strVal val="#ppt_x"/>
                                              </p:val>
                                            </p:tav>
                                          </p:tavLst>
                                        </p:anim>
                                        <p:anim calcmode="lin" valueType="num" p14:bounceEnd="88000">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14:presetBounceEnd="88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88000">
                                          <p:cBhvr additive="base">
                                            <p:cTn id="16" dur="500" fill="hold"/>
                                            <p:tgtEl>
                                              <p:spTgt spid="22"/>
                                            </p:tgtEl>
                                            <p:attrNameLst>
                                              <p:attrName>ppt_x</p:attrName>
                                            </p:attrNameLst>
                                          </p:cBhvr>
                                          <p:tavLst>
                                            <p:tav tm="0">
                                              <p:val>
                                                <p:strVal val="0-#ppt_w/2"/>
                                              </p:val>
                                            </p:tav>
                                            <p:tav tm="100000">
                                              <p:val>
                                                <p:strVal val="#ppt_x"/>
                                              </p:val>
                                            </p:tav>
                                          </p:tavLst>
                                        </p:anim>
                                        <p:anim calcmode="lin" valueType="num" p14:bounceEnd="88000">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14:presetBounceEnd="8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88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8000">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a:off x="0" y="555526"/>
            <a:ext cx="9144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31A8091-7EE4-41B5-8137-A62B04FCA6E6}" type="datetimeFigureOut">
              <a:rPr lang="zh-CN" altLang="en-US" smtClean="0"/>
              <a:pPr/>
              <a:t>2017/7/26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31A8091-7EE4-41B5-8137-A62B04FCA6E6}" type="datetimeFigureOut">
              <a:rPr lang="zh-CN" altLang="en-US" smtClean="0"/>
              <a:pPr/>
              <a:t>2017/7/26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31A8091-7EE4-41B5-8137-A62B04FCA6E6}" type="datetimeFigureOut">
              <a:rPr lang="zh-CN" altLang="en-US" smtClean="0"/>
              <a:pPr/>
              <a:t>2017/7/26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1A8091-7EE4-41B5-8137-A62B04FCA6E6}" type="datetimeFigureOut">
              <a:rPr lang="zh-CN" altLang="en-US" smtClean="0"/>
              <a:pPr/>
              <a:t>2017/7/26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31A8091-7EE4-41B5-8137-A62B04FCA6E6}" type="datetimeFigureOut">
              <a:rPr lang="zh-CN" altLang="en-US" smtClean="0"/>
              <a:pPr/>
              <a:t>2017/7/26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31A8091-7EE4-41B5-8137-A62B04FCA6E6}" type="datetimeFigureOut">
              <a:rPr lang="zh-CN" altLang="en-US" smtClean="0"/>
              <a:pPr/>
              <a:t>2017/7/26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21000" b="-2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1A8091-7EE4-41B5-8137-A62B04FCA6E6}" type="datetimeFigureOut">
              <a:rPr lang="zh-CN" altLang="en-US" smtClean="0"/>
              <a:pPr/>
              <a:t>2017/7/26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8AA5FA-60D0-45B3-9A54-CD9302FF9B7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descr="D:\小星星星星星星星\星.素材\shutterstock收费图片\8.医药医疗卫生健康\shutterstock_94675048.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8558"/>
          <a:stretch>
            <a:fillRect/>
          </a:stretch>
        </p:blipFill>
        <p:spPr bwMode="auto">
          <a:xfrm>
            <a:off x="0" y="1"/>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169" name="文本框 21"/>
          <p:cNvSpPr txBox="1"/>
          <p:nvPr/>
        </p:nvSpPr>
        <p:spPr>
          <a:xfrm>
            <a:off x="4427984" y="1913037"/>
            <a:ext cx="3168352" cy="938719"/>
          </a:xfrm>
          <a:prstGeom prst="rect">
            <a:avLst/>
          </a:prstGeom>
          <a:noFill/>
        </p:spPr>
        <p:txBody>
          <a:bodyPr wrap="square" rtlCol="0">
            <a:spAutoFit/>
          </a:bodyPr>
          <a:lstStyle/>
          <a:p>
            <a:r>
              <a:rPr lang="zh-CN" altLang="en-US" sz="5500" b="1" spc="300" dirty="0" smtClean="0">
                <a:solidFill>
                  <a:schemeClr val="tx1">
                    <a:lumMod val="90000"/>
                    <a:lumOff val="10000"/>
                  </a:schemeClr>
                </a:solidFill>
                <a:latin typeface="微软雅黑" pitchFamily="34" charset="-122"/>
                <a:ea typeface="微软雅黑" pitchFamily="34" charset="-122"/>
              </a:rPr>
              <a:t>人工耳蜗</a:t>
            </a:r>
            <a:endParaRPr lang="zh-CN" altLang="en-US" sz="5500" b="1" spc="300" dirty="0">
              <a:solidFill>
                <a:schemeClr val="tx1">
                  <a:lumMod val="90000"/>
                  <a:lumOff val="10000"/>
                </a:schemeClr>
              </a:solidFill>
              <a:latin typeface="微软雅黑" pitchFamily="34" charset="-122"/>
              <a:ea typeface="微软雅黑" pitchFamily="34" charset="-122"/>
            </a:endParaRPr>
          </a:p>
        </p:txBody>
      </p:sp>
      <p:sp>
        <p:nvSpPr>
          <p:cNvPr id="174" name="矩形 17"/>
          <p:cNvSpPr>
            <a:spLocks noChangeArrowheads="1"/>
          </p:cNvSpPr>
          <p:nvPr/>
        </p:nvSpPr>
        <p:spPr bwMode="auto">
          <a:xfrm>
            <a:off x="4569778" y="2870331"/>
            <a:ext cx="39626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en-US" altLang="zh-CN" sz="2400" b="1" dirty="0" err="1"/>
              <a:t>electroniccochlearimplant</a:t>
            </a:r>
            <a:endParaRPr lang="zh-CN" altLang="en-US" sz="2400" b="1" dirty="0">
              <a:solidFill>
                <a:srgbClr val="080808">
                  <a:lumMod val="50000"/>
                </a:srgbClr>
              </a:solidFill>
              <a:latin typeface="微软雅黑" pitchFamily="34" charset="-122"/>
              <a:ea typeface="微软雅黑" pitchFamily="34" charset="-122"/>
            </a:endParaRPr>
          </a:p>
        </p:txBody>
      </p:sp>
      <p:pic>
        <p:nvPicPr>
          <p:cNvPr id="180" name="Audiomachine - Breath And Life - 纯音乐版.mp3">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9900592" y="-812626"/>
            <a:ext cx="609600" cy="609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advClick="0" advTm="5608">
        <p:fade/>
      </p:transition>
    </mc:Choice>
    <mc:Fallback>
      <p:transition spd="med" advClick="0" advTm="56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0"/>
                                        </p:tgtEl>
                                      </p:cBhvr>
                                    </p:cmd>
                                  </p:childTnLst>
                                </p:cTn>
                              </p:par>
                              <p:par>
                                <p:cTn id="7" presetID="23" presetClass="entr" presetSubtype="288" fill="hold" nodeType="withEffect">
                                  <p:stCondLst>
                                    <p:cond delay="0"/>
                                  </p:stCondLst>
                                  <p:childTnLst>
                                    <p:set>
                                      <p:cBhvr>
                                        <p:cTn id="8" dur="1" fill="hold">
                                          <p:stCondLst>
                                            <p:cond delay="0"/>
                                          </p:stCondLst>
                                        </p:cTn>
                                        <p:tgtEl>
                                          <p:spTgt spid="167"/>
                                        </p:tgtEl>
                                        <p:attrNameLst>
                                          <p:attrName>style.visibility</p:attrName>
                                        </p:attrNameLst>
                                      </p:cBhvr>
                                      <p:to>
                                        <p:strVal val="visible"/>
                                      </p:to>
                                    </p:set>
                                    <p:anim calcmode="lin" valueType="num">
                                      <p:cBhvr>
                                        <p:cTn id="9" dur="3700" fill="hold"/>
                                        <p:tgtEl>
                                          <p:spTgt spid="167"/>
                                        </p:tgtEl>
                                        <p:attrNameLst>
                                          <p:attrName>ppt_w</p:attrName>
                                        </p:attrNameLst>
                                      </p:cBhvr>
                                      <p:tavLst>
                                        <p:tav tm="0">
                                          <p:val>
                                            <p:strVal val="4/3*#ppt_w"/>
                                          </p:val>
                                        </p:tav>
                                        <p:tav tm="100000">
                                          <p:val>
                                            <p:strVal val="#ppt_w"/>
                                          </p:val>
                                        </p:tav>
                                      </p:tavLst>
                                    </p:anim>
                                    <p:anim calcmode="lin" valueType="num">
                                      <p:cBhvr>
                                        <p:cTn id="10" dur="3700" fill="hold"/>
                                        <p:tgtEl>
                                          <p:spTgt spid="167"/>
                                        </p:tgtEl>
                                        <p:attrNameLst>
                                          <p:attrName>ppt_h</p:attrName>
                                        </p:attrNameLst>
                                      </p:cBhvr>
                                      <p:tavLst>
                                        <p:tav tm="0">
                                          <p:val>
                                            <p:strVal val="4/3*#ppt_h"/>
                                          </p:val>
                                        </p:tav>
                                        <p:tav tm="100000">
                                          <p:val>
                                            <p:strVal val="#ppt_h"/>
                                          </p:val>
                                        </p:tav>
                                      </p:tavLst>
                                    </p:anim>
                                  </p:childTnLst>
                                </p:cTn>
                              </p:par>
                              <p:par>
                                <p:cTn id="11" presetID="39" presetClass="entr" presetSubtype="0" accel="100000" fill="hold" grpId="0" nodeType="withEffect">
                                  <p:stCondLst>
                                    <p:cond delay="1300"/>
                                  </p:stCondLst>
                                  <p:iterate type="lt">
                                    <p:tmPct val="10000"/>
                                  </p:iterate>
                                  <p:childTnLst>
                                    <p:set>
                                      <p:cBhvr>
                                        <p:cTn id="12" dur="1" fill="hold">
                                          <p:stCondLst>
                                            <p:cond delay="0"/>
                                          </p:stCondLst>
                                        </p:cTn>
                                        <p:tgtEl>
                                          <p:spTgt spid="169"/>
                                        </p:tgtEl>
                                        <p:attrNameLst>
                                          <p:attrName>style.visibility</p:attrName>
                                        </p:attrNameLst>
                                      </p:cBhvr>
                                      <p:to>
                                        <p:strVal val="visible"/>
                                      </p:to>
                                    </p:set>
                                    <p:anim calcmode="lin" valueType="num">
                                      <p:cBhvr>
                                        <p:cTn id="13" dur="500" fill="hold"/>
                                        <p:tgtEl>
                                          <p:spTgt spid="16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9"/>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2000"/>
                                  </p:stCondLst>
                                  <p:iterate type="lt">
                                    <p:tmPct val="10000"/>
                                  </p:iterate>
                                  <p:childTnLst>
                                    <p:set>
                                      <p:cBhvr>
                                        <p:cTn id="18" dur="1" fill="hold">
                                          <p:stCondLst>
                                            <p:cond delay="0"/>
                                          </p:stCondLst>
                                        </p:cTn>
                                        <p:tgtEl>
                                          <p:spTgt spid="174"/>
                                        </p:tgtEl>
                                        <p:attrNameLst>
                                          <p:attrName>style.visibility</p:attrName>
                                        </p:attrNameLst>
                                      </p:cBhvr>
                                      <p:to>
                                        <p:strVal val="visible"/>
                                      </p:to>
                                    </p:set>
                                    <p:anim calcmode="lin" valueType="num">
                                      <p:cBhvr>
                                        <p:cTn id="19" dur="500" fill="hold"/>
                                        <p:tgtEl>
                                          <p:spTgt spid="17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7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7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3" repeatCount="indefinite" fill="hold" display="0">
                  <p:stCondLst>
                    <p:cond delay="indefinite"/>
                  </p:stCondLst>
                  <p:endCondLst>
                    <p:cond evt="onStopAudio" delay="0">
                      <p:tgtEl>
                        <p:sldTgt/>
                      </p:tgtEl>
                    </p:cond>
                  </p:endCondLst>
                </p:cTn>
                <p:tgtEl>
                  <p:spTgt spid="180"/>
                </p:tgtEl>
              </p:cMediaNode>
            </p:video>
          </p:childTnLst>
        </p:cTn>
      </p:par>
    </p:tnLst>
    <p:bldLst>
      <p:bldP spid="169" grpId="0"/>
      <p:bldP spid="1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3069" y="58298"/>
            <a:ext cx="7931339" cy="430374"/>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人工耳蜗构成（</a:t>
            </a:r>
            <a:r>
              <a:rPr lang="en-US" altLang="zh-CN" sz="2000" b="1" dirty="0" smtClean="0">
                <a:solidFill>
                  <a:schemeClr val="tx1">
                    <a:lumMod val="75000"/>
                    <a:lumOff val="25000"/>
                  </a:schemeClr>
                </a:solidFill>
              </a:rPr>
              <a:t>composing</a:t>
            </a:r>
            <a:r>
              <a:rPr lang="zh-CN" altLang="en-US" sz="2000" b="1" dirty="0" smtClean="0">
                <a:solidFill>
                  <a:schemeClr val="tx1">
                    <a:lumMod val="75000"/>
                    <a:lumOff val="25000"/>
                  </a:schemeClr>
                </a:solidFill>
              </a:rPr>
              <a:t>）</a:t>
            </a:r>
            <a:endParaRPr lang="zh-CN" altLang="en-US" sz="2000" b="1" dirty="0">
              <a:solidFill>
                <a:schemeClr val="tx1">
                  <a:lumMod val="75000"/>
                  <a:lumOff val="25000"/>
                </a:schemeClr>
              </a:solidFill>
            </a:endParaRPr>
          </a:p>
        </p:txBody>
      </p:sp>
      <p:pic>
        <p:nvPicPr>
          <p:cNvPr id="8" name="Picture 4" descr="EARSTUF"/>
          <p:cNvPicPr>
            <a:picLocks noChangeAspect="1" noChangeArrowheads="1"/>
          </p:cNvPicPr>
          <p:nvPr/>
        </p:nvPicPr>
        <p:blipFill>
          <a:blip r:embed="rId3" cstate="print"/>
          <a:srcRect/>
          <a:stretch>
            <a:fillRect/>
          </a:stretch>
        </p:blipFill>
        <p:spPr bwMode="auto">
          <a:xfrm>
            <a:off x="346295" y="987574"/>
            <a:ext cx="4141134" cy="3852480"/>
          </a:xfrm>
          <a:prstGeom prst="rect">
            <a:avLst/>
          </a:prstGeom>
          <a:noFill/>
        </p:spPr>
      </p:pic>
      <p:pic>
        <p:nvPicPr>
          <p:cNvPr id="9" name="Picture 5" descr="10"/>
          <p:cNvPicPr>
            <a:picLocks noChangeAspect="1" noChangeArrowheads="1"/>
          </p:cNvPicPr>
          <p:nvPr/>
        </p:nvPicPr>
        <p:blipFill>
          <a:blip r:embed="rId4" cstate="print"/>
          <a:srcRect l="3731" t="17236" r="4105" b="3087"/>
          <a:stretch>
            <a:fillRect/>
          </a:stretch>
        </p:blipFill>
        <p:spPr bwMode="auto">
          <a:xfrm>
            <a:off x="5292080" y="2931790"/>
            <a:ext cx="2520280" cy="1901885"/>
          </a:xfrm>
          <a:prstGeom prst="rect">
            <a:avLst/>
          </a:prstGeom>
          <a:noFill/>
        </p:spPr>
      </p:pic>
      <p:grpSp>
        <p:nvGrpSpPr>
          <p:cNvPr id="11" name="组合 10"/>
          <p:cNvGrpSpPr/>
          <p:nvPr/>
        </p:nvGrpSpPr>
        <p:grpSpPr>
          <a:xfrm>
            <a:off x="5004048" y="627534"/>
            <a:ext cx="3456384" cy="2121331"/>
            <a:chOff x="5436096" y="627534"/>
            <a:chExt cx="3456384" cy="2121331"/>
          </a:xfrm>
        </p:grpSpPr>
        <p:sp>
          <p:nvSpPr>
            <p:cNvPr id="10" name="椭圆形标注 9"/>
            <p:cNvSpPr/>
            <p:nvPr/>
          </p:nvSpPr>
          <p:spPr>
            <a:xfrm>
              <a:off x="5436096" y="627534"/>
              <a:ext cx="3024336" cy="2121331"/>
            </a:xfrm>
            <a:prstGeom prst="wedgeEllipseCallout">
              <a:avLst>
                <a:gd name="adj1" fmla="val -35950"/>
                <a:gd name="adj2" fmla="val 5396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12160" y="987574"/>
              <a:ext cx="2880320" cy="1323439"/>
            </a:xfrm>
            <a:prstGeom prst="rect">
              <a:avLst/>
            </a:prstGeom>
          </p:spPr>
          <p:txBody>
            <a:bodyPr wrap="square">
              <a:spAutoFit/>
            </a:bodyPr>
            <a:lstStyle/>
            <a:p>
              <a:r>
                <a:rPr lang="zh-CN" altLang="en-US" sz="2000" dirty="0" smtClean="0">
                  <a:solidFill>
                    <a:schemeClr val="bg1"/>
                  </a:solidFill>
                  <a:latin typeface="+mj-lt"/>
                  <a:ea typeface="华文新魏" pitchFamily="2" charset="-122"/>
                </a:rPr>
                <a:t>麦克风                            </a:t>
              </a:r>
              <a:endParaRPr lang="en-US" altLang="zh-CN" sz="2000" dirty="0" smtClean="0">
                <a:solidFill>
                  <a:schemeClr val="bg1"/>
                </a:solidFill>
                <a:latin typeface="+mj-lt"/>
                <a:ea typeface="华文新魏" pitchFamily="2" charset="-122"/>
              </a:endParaRPr>
            </a:p>
            <a:p>
              <a:r>
                <a:rPr lang="zh-CN" altLang="en-US" sz="2000" dirty="0" smtClean="0">
                  <a:solidFill>
                    <a:schemeClr val="bg1"/>
                  </a:solidFill>
                  <a:latin typeface="+mj-lt"/>
                  <a:ea typeface="华文新魏" pitchFamily="2" charset="-122"/>
                </a:rPr>
                <a:t>言语处理器 </a:t>
              </a:r>
              <a:endParaRPr lang="en-US" altLang="zh-CN" sz="2000" dirty="0" smtClean="0">
                <a:solidFill>
                  <a:schemeClr val="bg1"/>
                </a:solidFill>
                <a:latin typeface="+mj-lt"/>
                <a:ea typeface="华文新魏" pitchFamily="2" charset="-122"/>
              </a:endParaRPr>
            </a:p>
            <a:p>
              <a:r>
                <a:rPr lang="zh-CN" altLang="en-US" sz="2000" dirty="0" smtClean="0">
                  <a:solidFill>
                    <a:schemeClr val="bg1"/>
                  </a:solidFill>
                  <a:latin typeface="+mj-lt"/>
                  <a:ea typeface="华文新魏" pitchFamily="2" charset="-122"/>
                </a:rPr>
                <a:t>传递</a:t>
              </a:r>
              <a:r>
                <a:rPr lang="zh-CN" altLang="en-US" sz="2000" dirty="0">
                  <a:solidFill>
                    <a:schemeClr val="bg1"/>
                  </a:solidFill>
                  <a:latin typeface="+mj-lt"/>
                  <a:ea typeface="华文新魏" pitchFamily="2" charset="-122"/>
                </a:rPr>
                <a:t>－接收</a:t>
              </a:r>
              <a:r>
                <a:rPr lang="en-US" altLang="zh-CN" sz="2000" dirty="0">
                  <a:solidFill>
                    <a:schemeClr val="bg1"/>
                  </a:solidFill>
                  <a:latin typeface="+mj-lt"/>
                  <a:ea typeface="华文新魏" pitchFamily="2" charset="-122"/>
                </a:rPr>
                <a:t>/</a:t>
              </a:r>
              <a:r>
                <a:rPr lang="zh-CN" altLang="en-US" sz="2000" dirty="0">
                  <a:solidFill>
                    <a:schemeClr val="bg1"/>
                  </a:solidFill>
                  <a:latin typeface="+mj-lt"/>
                  <a:ea typeface="华文新魏" pitchFamily="2" charset="-122"/>
                </a:rPr>
                <a:t>刺激</a:t>
              </a:r>
              <a:r>
                <a:rPr lang="zh-CN" altLang="en-US" sz="2000" dirty="0" smtClean="0">
                  <a:solidFill>
                    <a:schemeClr val="bg1"/>
                  </a:solidFill>
                  <a:latin typeface="+mj-lt"/>
                  <a:ea typeface="华文新魏" pitchFamily="2" charset="-122"/>
                </a:rPr>
                <a:t>器          </a:t>
              </a:r>
              <a:endParaRPr lang="en-US" altLang="zh-CN" sz="2000" dirty="0" smtClean="0">
                <a:solidFill>
                  <a:schemeClr val="bg1"/>
                </a:solidFill>
                <a:latin typeface="+mj-lt"/>
                <a:ea typeface="华文新魏" pitchFamily="2" charset="-122"/>
              </a:endParaRPr>
            </a:p>
            <a:p>
              <a:r>
                <a:rPr lang="zh-CN" altLang="en-US" sz="2000" dirty="0" smtClean="0">
                  <a:solidFill>
                    <a:schemeClr val="bg1"/>
                  </a:solidFill>
                  <a:latin typeface="+mj-lt"/>
                  <a:ea typeface="华文新魏" pitchFamily="2" charset="-122"/>
                </a:rPr>
                <a:t>电极</a:t>
              </a:r>
              <a:endParaRPr lang="zh-CN" altLang="en-US" sz="2000" dirty="0">
                <a:solidFill>
                  <a:schemeClr val="bg1"/>
                </a:solidFill>
                <a:latin typeface="+mj-lt"/>
                <a:ea typeface="华文新魏" pitchFamily="2" charset="-122"/>
              </a:endParaRPr>
            </a:p>
          </p:txBody>
        </p:sp>
      </p:grpSp>
    </p:spTree>
    <p:extLst>
      <p:ext uri="{BB962C8B-B14F-4D97-AF65-F5344CB8AC3E}">
        <p14:creationId xmlns="" xmlns:p14="http://schemas.microsoft.com/office/powerpoint/2010/main" val="1087055759"/>
      </p:ext>
    </p:extLst>
  </p:cSld>
  <p:clrMapOvr>
    <a:masterClrMapping/>
  </p:clrMapOvr>
  <mc:AlternateContent xmlns:mc="http://schemas.openxmlformats.org/markup-compatibility/2006">
    <mc:Choice xmlns="" xmlns:p14="http://schemas.microsoft.com/office/powerpoint/2010/main" Requires="p14">
      <p:transition spd="slow" p14:dur="1200" advClick="0" advTm="3863">
        <p14:prism/>
      </p:transition>
    </mc:Choice>
    <mc:Fallback>
      <p:transition spd="slow" advClick="0" advTm="38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人工</a:t>
            </a:r>
            <a:r>
              <a:rPr lang="zh-CN" altLang="en-US" sz="2000" b="1" dirty="0" smtClean="0">
                <a:solidFill>
                  <a:schemeClr val="tx1">
                    <a:lumMod val="75000"/>
                    <a:lumOff val="25000"/>
                  </a:schemeClr>
                </a:solidFill>
              </a:rPr>
              <a:t>耳蜗</a:t>
            </a:r>
            <a:endParaRPr lang="en-US" altLang="zh-CN" sz="2000" b="1" dirty="0" smtClean="0">
              <a:solidFill>
                <a:schemeClr val="tx1">
                  <a:lumMod val="75000"/>
                  <a:lumOff val="25000"/>
                </a:schemeClr>
              </a:solidFill>
            </a:endParaRPr>
          </a:p>
        </p:txBody>
      </p:sp>
      <p:sp>
        <p:nvSpPr>
          <p:cNvPr id="9" name="流程图: 数据 8"/>
          <p:cNvSpPr/>
          <p:nvPr/>
        </p:nvSpPr>
        <p:spPr>
          <a:xfrm rot="16200000" flipH="1">
            <a:off x="990353" y="1385211"/>
            <a:ext cx="504055" cy="198774"/>
          </a:xfrm>
          <a:prstGeom prst="flowChartInputOutp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87010" y="1059582"/>
            <a:ext cx="3024336" cy="3600400"/>
          </a:xfrm>
          <a:prstGeom prst="roundRect">
            <a:avLst>
              <a:gd name="adj" fmla="val 6769"/>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10"/>
          <p:cNvSpPr/>
          <p:nvPr/>
        </p:nvSpPr>
        <p:spPr>
          <a:xfrm>
            <a:off x="1142994" y="1339079"/>
            <a:ext cx="2584057" cy="397547"/>
          </a:xfrm>
          <a:prstGeom prst="homePlate">
            <a:avLst>
              <a:gd name="adj" fmla="val 334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115616" y="1995685"/>
            <a:ext cx="2952328" cy="163429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lvl="1">
              <a:lnSpc>
                <a:spcPct val="90000"/>
              </a:lnSpc>
              <a:buClr>
                <a:schemeClr val="accent2"/>
              </a:buClr>
              <a:buSzPct val="60000"/>
              <a:buFont typeface="Wingdings" pitchFamily="2" charset="2"/>
              <a:buNone/>
            </a:pPr>
            <a:r>
              <a:rPr lang="zh-CN" altLang="en-US" b="1" dirty="0">
                <a:solidFill>
                  <a:schemeClr val="bg1"/>
                </a:solidFill>
                <a:latin typeface="华文新魏" pitchFamily="2" charset="-122"/>
                <a:ea typeface="华文新魏" pitchFamily="2" charset="-122"/>
              </a:rPr>
              <a:t>方向性麦克风 </a:t>
            </a:r>
            <a:r>
              <a:rPr lang="zh-CN" altLang="en-US" sz="3200" b="1" dirty="0">
                <a:solidFill>
                  <a:schemeClr val="bg1"/>
                </a:solidFill>
                <a:latin typeface="华文新魏" pitchFamily="2" charset="-122"/>
                <a:ea typeface="华文新魏" pitchFamily="2" charset="-122"/>
                <a:sym typeface="Symbol" pitchFamily="18" charset="2"/>
              </a:rPr>
              <a:t></a:t>
            </a:r>
            <a:r>
              <a:rPr lang="zh-CN" altLang="en-US" b="1" dirty="0">
                <a:solidFill>
                  <a:schemeClr val="bg1"/>
                </a:solidFill>
                <a:latin typeface="华文新魏" pitchFamily="2" charset="-122"/>
                <a:ea typeface="华文新魏" pitchFamily="2" charset="-122"/>
              </a:rPr>
              <a:t>言语处理器（电脑）（把声波转换成特殊的声码帮助听觉</a:t>
            </a:r>
            <a:r>
              <a:rPr lang="en-US" altLang="zh-CN" b="1" dirty="0">
                <a:solidFill>
                  <a:schemeClr val="bg1"/>
                </a:solidFill>
                <a:latin typeface="华文新魏" pitchFamily="2" charset="-122"/>
                <a:ea typeface="华文新魏" pitchFamily="2" charset="-122"/>
              </a:rPr>
              <a:t>) </a:t>
            </a:r>
            <a:r>
              <a:rPr lang="en-US" altLang="zh-CN" sz="3200" b="1" dirty="0">
                <a:solidFill>
                  <a:schemeClr val="bg1"/>
                </a:solidFill>
                <a:latin typeface="华文新魏" pitchFamily="2" charset="-122"/>
                <a:ea typeface="华文新魏" pitchFamily="2" charset="-122"/>
                <a:sym typeface="Symbol" pitchFamily="18" charset="2"/>
              </a:rPr>
              <a:t> </a:t>
            </a:r>
            <a:r>
              <a:rPr lang="zh-CN" altLang="en-US" b="1" dirty="0">
                <a:solidFill>
                  <a:schemeClr val="bg1"/>
                </a:solidFill>
                <a:latin typeface="华文新魏" pitchFamily="2" charset="-122"/>
                <a:ea typeface="华文新魏" pitchFamily="2" charset="-122"/>
              </a:rPr>
              <a:t>传送器（把声码发送给体内部分）</a:t>
            </a:r>
          </a:p>
        </p:txBody>
      </p:sp>
      <p:sp>
        <p:nvSpPr>
          <p:cNvPr id="14" name="TextBox 13"/>
          <p:cNvSpPr txBox="1"/>
          <p:nvPr/>
        </p:nvSpPr>
        <p:spPr>
          <a:xfrm>
            <a:off x="1507783" y="1347614"/>
            <a:ext cx="1699107" cy="276999"/>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pPr>
              <a:lnSpc>
                <a:spcPct val="90000"/>
              </a:lnSpc>
              <a:buClr>
                <a:schemeClr val="accent2"/>
              </a:buClr>
            </a:pPr>
            <a:r>
              <a:rPr lang="zh-CN" altLang="en-US" sz="2000" dirty="0">
                <a:solidFill>
                  <a:schemeClr val="bg1"/>
                </a:solidFill>
                <a:latin typeface="华文新魏" pitchFamily="2" charset="-122"/>
                <a:ea typeface="华文新魏" pitchFamily="2" charset="-122"/>
              </a:rPr>
              <a:t>体外部分</a:t>
            </a:r>
          </a:p>
        </p:txBody>
      </p:sp>
      <p:sp>
        <p:nvSpPr>
          <p:cNvPr id="24" name="流程图: 数据 23"/>
          <p:cNvSpPr/>
          <p:nvPr/>
        </p:nvSpPr>
        <p:spPr>
          <a:xfrm rot="16200000" flipH="1">
            <a:off x="4662761" y="1385211"/>
            <a:ext cx="504055" cy="198774"/>
          </a:xfrm>
          <a:prstGeom prst="flowChartInputOutp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959418" y="1059582"/>
            <a:ext cx="3024336" cy="3600400"/>
          </a:xfrm>
          <a:prstGeom prst="roundRect">
            <a:avLst>
              <a:gd name="adj" fmla="val 6769"/>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边形 25"/>
          <p:cNvSpPr/>
          <p:nvPr/>
        </p:nvSpPr>
        <p:spPr>
          <a:xfrm>
            <a:off x="4815402" y="1339079"/>
            <a:ext cx="2584057" cy="397547"/>
          </a:xfrm>
          <a:prstGeom prst="homePlate">
            <a:avLst>
              <a:gd name="adj" fmla="val 334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180191" y="1358647"/>
            <a:ext cx="1699107" cy="276999"/>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pPr>
              <a:lnSpc>
                <a:spcPct val="90000"/>
              </a:lnSpc>
              <a:buClr>
                <a:schemeClr val="accent2"/>
              </a:buClr>
            </a:pPr>
            <a:r>
              <a:rPr lang="zh-CN" altLang="en-US" sz="2000" dirty="0">
                <a:solidFill>
                  <a:schemeClr val="bg1"/>
                </a:solidFill>
                <a:latin typeface="华文新魏" pitchFamily="2" charset="-122"/>
                <a:ea typeface="华文新魏" pitchFamily="2" charset="-122"/>
              </a:rPr>
              <a:t>体内部分</a:t>
            </a:r>
          </a:p>
        </p:txBody>
      </p:sp>
      <p:sp>
        <p:nvSpPr>
          <p:cNvPr id="30" name="TextBox 29"/>
          <p:cNvSpPr txBox="1"/>
          <p:nvPr/>
        </p:nvSpPr>
        <p:spPr>
          <a:xfrm>
            <a:off x="4770772" y="1851670"/>
            <a:ext cx="2969580" cy="202209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lvl="1">
              <a:lnSpc>
                <a:spcPct val="90000"/>
              </a:lnSpc>
              <a:buClr>
                <a:schemeClr val="accent2"/>
              </a:buClr>
              <a:buSzPct val="60000"/>
              <a:buFont typeface="Wingdings" pitchFamily="2" charset="2"/>
              <a:buNone/>
            </a:pPr>
            <a:r>
              <a:rPr lang="zh-CN" altLang="en-US" b="1" dirty="0">
                <a:solidFill>
                  <a:schemeClr val="bg1"/>
                </a:solidFill>
                <a:latin typeface="华文新魏" pitchFamily="2" charset="-122"/>
                <a:ea typeface="华文新魏" pitchFamily="2" charset="-122"/>
              </a:rPr>
              <a:t>接收传送器来的声码</a:t>
            </a:r>
            <a:r>
              <a:rPr lang="zh-CN" altLang="en-US" sz="3200" b="1" dirty="0">
                <a:solidFill>
                  <a:schemeClr val="bg1"/>
                </a:solidFill>
                <a:latin typeface="华文新魏" pitchFamily="2" charset="-122"/>
                <a:ea typeface="华文新魏" pitchFamily="2" charset="-122"/>
                <a:sym typeface="Symbol" pitchFamily="18" charset="2"/>
              </a:rPr>
              <a:t></a:t>
            </a:r>
            <a:r>
              <a:rPr lang="zh-CN" altLang="en-US" b="1" dirty="0">
                <a:solidFill>
                  <a:schemeClr val="bg1"/>
                </a:solidFill>
                <a:latin typeface="华文新魏" pitchFamily="2" charset="-122"/>
                <a:ea typeface="华文新魏" pitchFamily="2" charset="-122"/>
              </a:rPr>
              <a:t>译码后</a:t>
            </a:r>
            <a:r>
              <a:rPr lang="zh-CN" altLang="en-US" sz="3200" b="1" dirty="0">
                <a:solidFill>
                  <a:schemeClr val="bg1"/>
                </a:solidFill>
                <a:latin typeface="华文新魏" pitchFamily="2" charset="-122"/>
                <a:ea typeface="华文新魏" pitchFamily="2" charset="-122"/>
                <a:sym typeface="Symbol" pitchFamily="18" charset="2"/>
              </a:rPr>
              <a:t></a:t>
            </a:r>
            <a:r>
              <a:rPr lang="zh-CN" altLang="en-US" b="1" dirty="0">
                <a:solidFill>
                  <a:schemeClr val="bg1"/>
                </a:solidFill>
                <a:latin typeface="华文新魏" pitchFamily="2" charset="-122"/>
                <a:ea typeface="华文新魏" pitchFamily="2" charset="-122"/>
              </a:rPr>
              <a:t>电极</a:t>
            </a:r>
            <a:r>
              <a:rPr lang="zh-CN" altLang="en-US" sz="3200" b="1" dirty="0">
                <a:solidFill>
                  <a:schemeClr val="bg1"/>
                </a:solidFill>
                <a:latin typeface="华文新魏" pitchFamily="2" charset="-122"/>
                <a:ea typeface="华文新魏" pitchFamily="2" charset="-122"/>
                <a:sym typeface="Symbol" pitchFamily="18" charset="2"/>
              </a:rPr>
              <a:t></a:t>
            </a:r>
            <a:r>
              <a:rPr lang="zh-CN" altLang="en-US" b="1" dirty="0">
                <a:solidFill>
                  <a:schemeClr val="bg1"/>
                </a:solidFill>
                <a:latin typeface="华文新魏" pitchFamily="2" charset="-122"/>
                <a:ea typeface="华文新魏" pitchFamily="2" charset="-122"/>
              </a:rPr>
              <a:t>已废用的耳蜗（但神经存活） </a:t>
            </a:r>
            <a:r>
              <a:rPr lang="zh-CN" altLang="en-US" sz="3200" b="1" dirty="0">
                <a:solidFill>
                  <a:schemeClr val="bg1"/>
                </a:solidFill>
                <a:latin typeface="华文新魏" pitchFamily="2" charset="-122"/>
                <a:ea typeface="华文新魏" pitchFamily="2" charset="-122"/>
                <a:sym typeface="Symbol" pitchFamily="18" charset="2"/>
              </a:rPr>
              <a:t></a:t>
            </a:r>
            <a:r>
              <a:rPr lang="zh-CN" altLang="en-US" b="1" dirty="0">
                <a:solidFill>
                  <a:schemeClr val="bg1"/>
                </a:solidFill>
                <a:latin typeface="华文新魏" pitchFamily="2" charset="-122"/>
                <a:ea typeface="华文新魏" pitchFamily="2" charset="-122"/>
              </a:rPr>
              <a:t>通过听神经</a:t>
            </a:r>
            <a:r>
              <a:rPr lang="zh-CN" altLang="en-US" sz="3200" b="1" dirty="0">
                <a:solidFill>
                  <a:schemeClr val="bg1"/>
                </a:solidFill>
                <a:latin typeface="华文新魏" pitchFamily="2" charset="-122"/>
                <a:ea typeface="华文新魏" pitchFamily="2" charset="-122"/>
                <a:sym typeface="Symbol" pitchFamily="18" charset="2"/>
              </a:rPr>
              <a:t></a:t>
            </a:r>
            <a:r>
              <a:rPr lang="zh-CN" altLang="en-US" b="1" dirty="0">
                <a:solidFill>
                  <a:schemeClr val="bg1"/>
                </a:solidFill>
                <a:latin typeface="华文新魏" pitchFamily="2" charset="-122"/>
                <a:ea typeface="华文新魏" pitchFamily="2" charset="-122"/>
              </a:rPr>
              <a:t>中枢</a:t>
            </a:r>
            <a:r>
              <a:rPr lang="zh-CN" altLang="en-US" sz="3200" b="1" dirty="0">
                <a:solidFill>
                  <a:schemeClr val="bg1"/>
                </a:solidFill>
                <a:latin typeface="华文新魏" pitchFamily="2" charset="-122"/>
                <a:ea typeface="华文新魏" pitchFamily="2" charset="-122"/>
                <a:sym typeface="Symbol" pitchFamily="18" charset="2"/>
              </a:rPr>
              <a:t></a:t>
            </a:r>
            <a:r>
              <a:rPr lang="zh-CN" altLang="en-US" b="1" dirty="0">
                <a:solidFill>
                  <a:schemeClr val="bg1"/>
                </a:solidFill>
                <a:latin typeface="华文新魏" pitchFamily="2" charset="-122"/>
                <a:ea typeface="华文新魏" pitchFamily="2" charset="-122"/>
              </a:rPr>
              <a:t>感知声音 </a:t>
            </a:r>
          </a:p>
        </p:txBody>
      </p:sp>
    </p:spTree>
    <p:extLst>
      <p:ext uri="{BB962C8B-B14F-4D97-AF65-F5344CB8AC3E}">
        <p14:creationId xmlns="" xmlns:p14="http://schemas.microsoft.com/office/powerpoint/2010/main" val="133420863"/>
      </p:ext>
    </p:extLst>
  </p:cSld>
  <p:clrMapOvr>
    <a:masterClrMapping/>
  </p:clrMapOvr>
  <mc:AlternateContent xmlns:mc="http://schemas.openxmlformats.org/markup-compatibility/2006">
    <mc:Choice xmlns=""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right)">
                                      <p:cBhvr>
                                        <p:cTn id="30" dur="500"/>
                                        <p:tgtEl>
                                          <p:spTgt spid="2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4" grpId="0"/>
      <p:bldP spid="24" grpId="0" animBg="1"/>
      <p:bldP spid="25" grpId="0" animBg="1"/>
      <p:bldP spid="26" grpId="0" animBg="1"/>
      <p:bldP spid="28"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
        <p:nvSpPr>
          <p:cNvPr id="2" name="前凸弯带形 1"/>
          <p:cNvSpPr/>
          <p:nvPr/>
        </p:nvSpPr>
        <p:spPr>
          <a:xfrm>
            <a:off x="4054165" y="1419622"/>
            <a:ext cx="4896544" cy="2736304"/>
          </a:xfrm>
          <a:prstGeom prst="ellipseRibbon">
            <a:avLst>
              <a:gd name="adj1" fmla="val 25389"/>
              <a:gd name="adj2" fmla="val 75000"/>
              <a:gd name="adj3" fmla="val 16779"/>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华文新魏" pitchFamily="2" charset="-122"/>
                <a:ea typeface="华文新魏" pitchFamily="2" charset="-122"/>
              </a:rPr>
              <a:t>它是一种特殊的声</a:t>
            </a:r>
            <a:r>
              <a:rPr lang="en-US" altLang="zh-CN" dirty="0" smtClean="0">
                <a:latin typeface="华文新魏" pitchFamily="2" charset="-122"/>
                <a:ea typeface="华文新魏" pitchFamily="2" charset="-122"/>
              </a:rPr>
              <a:t>-</a:t>
            </a:r>
            <a:r>
              <a:rPr lang="zh-CN" altLang="en-US" dirty="0" smtClean="0">
                <a:latin typeface="华文新魏" pitchFamily="2" charset="-122"/>
                <a:ea typeface="华文新魏" pitchFamily="2" charset="-122"/>
              </a:rPr>
              <a:t>电转换电子装置。其工作原理是将环境中的机械声信号转换为电信号，并将该电信号通过电极传入病人耳蜗，刺激患耳残存的听神经而使病人产生某种程度的听觉。</a:t>
            </a:r>
            <a:endParaRPr lang="zh-CN" altLang="en-US" dirty="0">
              <a:latin typeface="华文新魏" pitchFamily="2" charset="-122"/>
              <a:ea typeface="华文新魏" pitchFamily="2" charset="-122"/>
            </a:endParaRPr>
          </a:p>
        </p:txBody>
      </p:sp>
      <p:sp>
        <p:nvSpPr>
          <p:cNvPr id="3" name="矩形 2"/>
          <p:cNvSpPr/>
          <p:nvPr/>
        </p:nvSpPr>
        <p:spPr>
          <a:xfrm>
            <a:off x="4420064" y="267494"/>
            <a:ext cx="2646878" cy="461665"/>
          </a:xfrm>
          <a:prstGeom prst="rect">
            <a:avLst/>
          </a:prstGeom>
        </p:spPr>
        <p:txBody>
          <a:bodyPr wrap="none">
            <a:spAutoFit/>
          </a:bodyPr>
          <a:lstStyle/>
          <a:p>
            <a:r>
              <a:rPr lang="zh-CN" altLang="en-US" sz="2400" b="1" dirty="0">
                <a:solidFill>
                  <a:schemeClr val="bg2"/>
                </a:solidFill>
              </a:rPr>
              <a:t>人工耳蜗工作原理</a:t>
            </a:r>
          </a:p>
        </p:txBody>
      </p:sp>
    </p:spTree>
    <p:extLst>
      <p:ext uri="{BB962C8B-B14F-4D97-AF65-F5344CB8AC3E}">
        <p14:creationId xmlns="" xmlns:p14="http://schemas.microsoft.com/office/powerpoint/2010/main" val="42066279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D:\小星星星星星星星\星.素材\shutterstock收费图片\8.医药医疗卫生健康\shutterstock_88809937.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56017" b="30849"/>
          <a:stretch>
            <a:fillRect/>
          </a:stretch>
        </p:blipFill>
        <p:spPr bwMode="auto">
          <a:xfrm>
            <a:off x="-3424" y="0"/>
            <a:ext cx="9147423"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D:\Personal\Desktop\未标题-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5576" y="781636"/>
            <a:ext cx="2574168" cy="4360277"/>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矩形 26"/>
          <p:cNvSpPr/>
          <p:nvPr/>
        </p:nvSpPr>
        <p:spPr>
          <a:xfrm>
            <a:off x="3635896" y="0"/>
            <a:ext cx="5508104" cy="5153314"/>
          </a:xfrm>
          <a:prstGeom prst="rect">
            <a:avLst/>
          </a:prstGeom>
          <a:gradFill>
            <a:gsLst>
              <a:gs pos="0">
                <a:srgbClr val="3F92C6"/>
              </a:gs>
              <a:gs pos="37000">
                <a:srgbClr val="3F92C6">
                  <a:alpha val="69804"/>
                </a:srgbClr>
              </a:gs>
              <a:gs pos="100000">
                <a:srgbClr val="0066BB">
                  <a:alpha val="5000"/>
                </a:srgbClr>
              </a:gs>
            </a:gsLst>
            <a:lin ang="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4232539" y="843558"/>
            <a:ext cx="3336458" cy="2807226"/>
            <a:chOff x="4232539" y="843558"/>
            <a:chExt cx="3336458" cy="2807226"/>
          </a:xfrm>
        </p:grpSpPr>
        <p:sp>
          <p:nvSpPr>
            <p:cNvPr id="29" name="TextBox 28"/>
            <p:cNvSpPr txBox="1"/>
            <p:nvPr/>
          </p:nvSpPr>
          <p:spPr>
            <a:xfrm flipH="1">
              <a:off x="4283968" y="843558"/>
              <a:ext cx="2304256" cy="523220"/>
            </a:xfrm>
            <a:prstGeom prst="rect">
              <a:avLst/>
            </a:prstGeom>
            <a:noFill/>
            <a:scene3d>
              <a:camera prst="orthographicFront">
                <a:rot lat="0" lon="0" rev="0"/>
              </a:camera>
              <a:lightRig rig="threePt" dir="t"/>
            </a:scene3d>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术</a:t>
              </a:r>
              <a:r>
                <a:rPr lang="zh-CN" altLang="en-US" sz="2800" b="1" dirty="0">
                  <a:solidFill>
                    <a:schemeClr val="bg1"/>
                  </a:solidFill>
                  <a:latin typeface="微软雅黑" pitchFamily="34" charset="-122"/>
                  <a:ea typeface="微软雅黑" pitchFamily="34" charset="-122"/>
                </a:rPr>
                <a:t>前评估</a:t>
              </a:r>
            </a:p>
          </p:txBody>
        </p:sp>
        <p:cxnSp>
          <p:nvCxnSpPr>
            <p:cNvPr id="30" name="直接连接符 29"/>
            <p:cNvCxnSpPr/>
            <p:nvPr/>
          </p:nvCxnSpPr>
          <p:spPr>
            <a:xfrm>
              <a:off x="4357105" y="1477116"/>
              <a:ext cx="3211892" cy="0"/>
            </a:xfrm>
            <a:prstGeom prst="line">
              <a:avLst/>
            </a:prstGeom>
            <a:ln>
              <a:gradFill flip="none" rotWithShape="1">
                <a:gsLst>
                  <a:gs pos="0">
                    <a:schemeClr val="bg1"/>
                  </a:gs>
                  <a:gs pos="37000">
                    <a:schemeClr val="bg1">
                      <a:alpha val="70000"/>
                    </a:schemeClr>
                  </a:gs>
                  <a:gs pos="100000">
                    <a:schemeClr val="bg1">
                      <a:alpha val="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2"/>
            <p:cNvSpPr txBox="1">
              <a:spLocks noChangeArrowheads="1"/>
            </p:cNvSpPr>
            <p:nvPr/>
          </p:nvSpPr>
          <p:spPr bwMode="auto">
            <a:xfrm>
              <a:off x="4232539" y="1588681"/>
              <a:ext cx="3285029"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lnSpc>
                  <a:spcPct val="80000"/>
                </a:lnSpc>
              </a:pPr>
              <a:r>
                <a:rPr lang="zh-CN" altLang="en-US" dirty="0">
                  <a:solidFill>
                    <a:schemeClr val="bg2">
                      <a:lumMod val="75000"/>
                    </a:schemeClr>
                  </a:solidFill>
                  <a:latin typeface="华文新魏" pitchFamily="2" charset="-122"/>
                  <a:ea typeface="华文新魏" pitchFamily="2" charset="-122"/>
                </a:rPr>
                <a:t>听力学评估包括：</a:t>
              </a:r>
            </a:p>
            <a:p>
              <a:pPr>
                <a:lnSpc>
                  <a:spcPct val="80000"/>
                </a:lnSpc>
              </a:pPr>
              <a:endParaRPr lang="en-US" altLang="zh-CN" dirty="0" smtClean="0">
                <a:latin typeface="华文新魏" pitchFamily="2" charset="-122"/>
                <a:ea typeface="华文新魏" pitchFamily="2" charset="-122"/>
              </a:endParaRPr>
            </a:p>
            <a:p>
              <a:pPr>
                <a:lnSpc>
                  <a:spcPct val="80000"/>
                </a:lnSpc>
              </a:pPr>
              <a:r>
                <a:rPr lang="zh-CN" altLang="en-US" dirty="0" smtClean="0">
                  <a:solidFill>
                    <a:schemeClr val="bg1"/>
                  </a:solidFill>
                  <a:latin typeface="华文新魏" pitchFamily="2" charset="-122"/>
                  <a:ea typeface="华文新魏" pitchFamily="2" charset="-122"/>
                </a:rPr>
                <a:t>耳聋</a:t>
              </a:r>
              <a:r>
                <a:rPr lang="zh-CN" altLang="en-US" dirty="0">
                  <a:solidFill>
                    <a:schemeClr val="bg1"/>
                  </a:solidFill>
                  <a:latin typeface="华文新魏" pitchFamily="2" charset="-122"/>
                  <a:ea typeface="华文新魏" pitchFamily="2" charset="-122"/>
                </a:rPr>
                <a:t>的程度</a:t>
              </a:r>
            </a:p>
            <a:p>
              <a:pPr>
                <a:lnSpc>
                  <a:spcPct val="80000"/>
                </a:lnSpc>
              </a:pPr>
              <a:endParaRPr lang="en-US" altLang="zh-CN" dirty="0" smtClean="0">
                <a:solidFill>
                  <a:schemeClr val="bg1"/>
                </a:solidFill>
                <a:latin typeface="华文新魏" pitchFamily="2" charset="-122"/>
                <a:ea typeface="华文新魏" pitchFamily="2" charset="-122"/>
              </a:endParaRPr>
            </a:p>
            <a:p>
              <a:pPr>
                <a:lnSpc>
                  <a:spcPct val="80000"/>
                </a:lnSpc>
              </a:pPr>
              <a:r>
                <a:rPr lang="zh-CN" altLang="en-US" dirty="0" smtClean="0">
                  <a:solidFill>
                    <a:schemeClr val="bg1"/>
                  </a:solidFill>
                  <a:latin typeface="华文新魏" pitchFamily="2" charset="-122"/>
                  <a:ea typeface="华文新魏" pitchFamily="2" charset="-122"/>
                </a:rPr>
                <a:t>耳聋</a:t>
              </a:r>
              <a:r>
                <a:rPr lang="zh-CN" altLang="en-US" dirty="0">
                  <a:solidFill>
                    <a:schemeClr val="bg1"/>
                  </a:solidFill>
                  <a:latin typeface="华文新魏" pitchFamily="2" charset="-122"/>
                  <a:ea typeface="华文新魏" pitchFamily="2" charset="-122"/>
                </a:rPr>
                <a:t>的原因</a:t>
              </a:r>
              <a:endParaRPr lang="zh-CN" altLang="en-US" dirty="0">
                <a:solidFill>
                  <a:schemeClr val="bg1"/>
                </a:solidFill>
                <a:latin typeface="微软雅黑" pitchFamily="34" charset="-122"/>
                <a:ea typeface="微软雅黑" pitchFamily="34" charset="-122"/>
              </a:endParaRPr>
            </a:p>
          </p:txBody>
        </p:sp>
      </p:grpSp>
    </p:spTree>
    <p:extLst>
      <p:ext uri="{BB962C8B-B14F-4D97-AF65-F5344CB8AC3E}">
        <p14:creationId xmlns="" xmlns:p14="http://schemas.microsoft.com/office/powerpoint/2010/main" val="660531267"/>
      </p:ext>
    </p:extLst>
  </p:cSld>
  <p:clrMapOvr>
    <a:masterClrMapping/>
  </p:clrMapOvr>
  <mc:AlternateContent xmlns:mc="http://schemas.openxmlformats.org/markup-compatibility/2006">
    <mc:Choice xmlns=""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600" fill="hold"/>
                                        <p:tgtEl>
                                          <p:spTgt spid="26"/>
                                        </p:tgtEl>
                                        <p:attrNameLst>
                                          <p:attrName>ppt_x</p:attrName>
                                        </p:attrNameLst>
                                      </p:cBhvr>
                                      <p:tavLst>
                                        <p:tav tm="0">
                                          <p:val>
                                            <p:strVal val="#ppt_x"/>
                                          </p:val>
                                        </p:tav>
                                        <p:tav tm="100000">
                                          <p:val>
                                            <p:strVal val="#ppt_x"/>
                                          </p:val>
                                        </p:tav>
                                      </p:tavLst>
                                    </p:anim>
                                    <p:anim calcmode="lin" valueType="num">
                                      <p:cBhvr additive="base">
                                        <p:cTn id="11" dur="600" fill="hold"/>
                                        <p:tgtEl>
                                          <p:spTgt spid="26"/>
                                        </p:tgtEl>
                                        <p:attrNameLst>
                                          <p:attrName>ppt_y</p:attrName>
                                        </p:attrNameLst>
                                      </p:cBhvr>
                                      <p:tavLst>
                                        <p:tav tm="0">
                                          <p:val>
                                            <p:strVal val="1+#ppt_h/2"/>
                                          </p:val>
                                        </p:tav>
                                        <p:tav tm="100000">
                                          <p:val>
                                            <p:strVal val="#ppt_y"/>
                                          </p:val>
                                        </p:tav>
                                      </p:tavLst>
                                    </p:anim>
                                  </p:childTnLst>
                                </p:cTn>
                              </p:par>
                              <p:par>
                                <p:cTn id="12" presetID="22" presetClass="entr" presetSubtype="8" fill="hold" grpId="0" nodeType="withEffect">
                                  <p:stCondLst>
                                    <p:cond delay="40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12" presetClass="entr" presetSubtype="2"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left)">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会谈包括</a:t>
            </a:r>
          </a:p>
        </p:txBody>
      </p:sp>
      <p:grpSp>
        <p:nvGrpSpPr>
          <p:cNvPr id="3" name="组合 2"/>
          <p:cNvGrpSpPr/>
          <p:nvPr/>
        </p:nvGrpSpPr>
        <p:grpSpPr bwMode="auto">
          <a:xfrm>
            <a:off x="612386" y="1950381"/>
            <a:ext cx="7559576" cy="2710272"/>
            <a:chOff x="611188" y="1913369"/>
            <a:chExt cx="7560249" cy="2710102"/>
          </a:xfrm>
        </p:grpSpPr>
        <p:cxnSp>
          <p:nvCxnSpPr>
            <p:cNvPr id="4" name="直接连接符 3"/>
            <p:cNvCxnSpPr/>
            <p:nvPr/>
          </p:nvCxnSpPr>
          <p:spPr>
            <a:xfrm>
              <a:off x="611188" y="1913369"/>
              <a:ext cx="6048913"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11188" y="2818187"/>
              <a:ext cx="5891736"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11188" y="3723006"/>
              <a:ext cx="6496628"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1188" y="4623471"/>
              <a:ext cx="7560249"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8" name="Group 5"/>
          <p:cNvGrpSpPr>
            <a:grpSpLocks noChangeAspect="1"/>
          </p:cNvGrpSpPr>
          <p:nvPr/>
        </p:nvGrpSpPr>
        <p:grpSpPr bwMode="auto">
          <a:xfrm>
            <a:off x="5538398" y="858181"/>
            <a:ext cx="2708275" cy="3806825"/>
            <a:chOff x="3020" y="517"/>
            <a:chExt cx="1740" cy="2446"/>
          </a:xfrm>
        </p:grpSpPr>
        <p:sp>
          <p:nvSpPr>
            <p:cNvPr id="9" name="Freeform 6"/>
            <p:cNvSpPr/>
            <p:nvPr/>
          </p:nvSpPr>
          <p:spPr bwMode="auto">
            <a:xfrm>
              <a:off x="3169" y="517"/>
              <a:ext cx="1526" cy="702"/>
            </a:xfrm>
            <a:custGeom>
              <a:avLst/>
              <a:gdLst>
                <a:gd name="T0" fmla="*/ 1452 w 535"/>
                <a:gd name="T1" fmla="*/ 505 h 246"/>
                <a:gd name="T2" fmla="*/ 593 w 535"/>
                <a:gd name="T3" fmla="*/ 134 h 246"/>
                <a:gd name="T4" fmla="*/ 0 w 535"/>
                <a:gd name="T5" fmla="*/ 702 h 246"/>
                <a:gd name="T6" fmla="*/ 1526 w 535"/>
                <a:gd name="T7" fmla="*/ 702 h 246"/>
                <a:gd name="T8" fmla="*/ 1452 w 535"/>
                <a:gd name="T9" fmla="*/ 505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246">
                  <a:moveTo>
                    <a:pt x="509" y="177"/>
                  </a:moveTo>
                  <a:cubicBezTo>
                    <a:pt x="408" y="0"/>
                    <a:pt x="208" y="47"/>
                    <a:pt x="208" y="47"/>
                  </a:cubicBezTo>
                  <a:cubicBezTo>
                    <a:pt x="58" y="91"/>
                    <a:pt x="11" y="177"/>
                    <a:pt x="0" y="246"/>
                  </a:cubicBezTo>
                  <a:cubicBezTo>
                    <a:pt x="535" y="246"/>
                    <a:pt x="535" y="246"/>
                    <a:pt x="535" y="246"/>
                  </a:cubicBezTo>
                  <a:cubicBezTo>
                    <a:pt x="524" y="205"/>
                    <a:pt x="509" y="177"/>
                    <a:pt x="509" y="177"/>
                  </a:cubicBezTo>
                  <a:close/>
                </a:path>
              </a:pathLst>
            </a:custGeom>
            <a:solidFill>
              <a:srgbClr val="00B0F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10" name="Freeform 7"/>
            <p:cNvSpPr/>
            <p:nvPr/>
          </p:nvSpPr>
          <p:spPr bwMode="auto">
            <a:xfrm>
              <a:off x="3032" y="1219"/>
              <a:ext cx="1728" cy="583"/>
            </a:xfrm>
            <a:custGeom>
              <a:avLst/>
              <a:gdLst>
                <a:gd name="T0" fmla="*/ 54 w 606"/>
                <a:gd name="T1" fmla="*/ 103 h 204"/>
                <a:gd name="T2" fmla="*/ 47 w 606"/>
                <a:gd name="T3" fmla="*/ 128 h 204"/>
                <a:gd name="T4" fmla="*/ 4 w 606"/>
                <a:gd name="T5" fmla="*/ 198 h 204"/>
                <a:gd name="T6" fmla="*/ 0 w 606"/>
                <a:gd name="T7" fmla="*/ 204 h 204"/>
                <a:gd name="T8" fmla="*/ 570 w 606"/>
                <a:gd name="T9" fmla="*/ 204 h 204"/>
                <a:gd name="T10" fmla="*/ 583 w 606"/>
                <a:gd name="T11" fmla="*/ 0 h 204"/>
                <a:gd name="T12" fmla="*/ 48 w 606"/>
                <a:gd name="T13" fmla="*/ 0 h 204"/>
                <a:gd name="T14" fmla="*/ 54 w 606"/>
                <a:gd name="T15" fmla="*/ 103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204">
                  <a:moveTo>
                    <a:pt x="54" y="103"/>
                  </a:moveTo>
                  <a:cubicBezTo>
                    <a:pt x="55" y="108"/>
                    <a:pt x="53" y="111"/>
                    <a:pt x="47" y="128"/>
                  </a:cubicBezTo>
                  <a:cubicBezTo>
                    <a:pt x="41" y="147"/>
                    <a:pt x="8" y="193"/>
                    <a:pt x="4" y="198"/>
                  </a:cubicBezTo>
                  <a:cubicBezTo>
                    <a:pt x="2" y="200"/>
                    <a:pt x="1" y="202"/>
                    <a:pt x="0" y="204"/>
                  </a:cubicBezTo>
                  <a:cubicBezTo>
                    <a:pt x="570" y="204"/>
                    <a:pt x="570" y="204"/>
                    <a:pt x="570" y="204"/>
                  </a:cubicBezTo>
                  <a:cubicBezTo>
                    <a:pt x="606" y="132"/>
                    <a:pt x="598" y="54"/>
                    <a:pt x="583" y="0"/>
                  </a:cubicBezTo>
                  <a:cubicBezTo>
                    <a:pt x="48" y="0"/>
                    <a:pt x="48" y="0"/>
                    <a:pt x="48" y="0"/>
                  </a:cubicBezTo>
                  <a:cubicBezTo>
                    <a:pt x="39" y="57"/>
                    <a:pt x="54" y="103"/>
                    <a:pt x="54" y="103"/>
                  </a:cubicBezTo>
                  <a:close/>
                </a:path>
              </a:pathLst>
            </a:custGeom>
            <a:solidFill>
              <a:srgbClr val="009BD2"/>
            </a:solidFill>
            <a:ln>
              <a:noFill/>
            </a:ln>
            <a:extLst>
              <a:ext uri="{91240B29-F687-4F45-9708-019B960494DF}">
                <a14:hiddenLine xmlns=""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1" name="Freeform 8"/>
            <p:cNvSpPr/>
            <p:nvPr/>
          </p:nvSpPr>
          <p:spPr bwMode="auto">
            <a:xfrm>
              <a:off x="3020" y="1802"/>
              <a:ext cx="1638" cy="578"/>
            </a:xfrm>
            <a:custGeom>
              <a:avLst/>
              <a:gdLst>
                <a:gd name="T0" fmla="*/ 1 w 574"/>
                <a:gd name="T1" fmla="*/ 11 h 203"/>
                <a:gd name="T2" fmla="*/ 10 w 574"/>
                <a:gd name="T3" fmla="*/ 30 h 203"/>
                <a:gd name="T4" fmla="*/ 54 w 574"/>
                <a:gd name="T5" fmla="*/ 36 h 203"/>
                <a:gd name="T6" fmla="*/ 60 w 574"/>
                <a:gd name="T7" fmla="*/ 50 h 203"/>
                <a:gd name="T8" fmla="*/ 51 w 574"/>
                <a:gd name="T9" fmla="*/ 59 h 203"/>
                <a:gd name="T10" fmla="*/ 46 w 574"/>
                <a:gd name="T11" fmla="*/ 69 h 203"/>
                <a:gd name="T12" fmla="*/ 51 w 574"/>
                <a:gd name="T13" fmla="*/ 80 h 203"/>
                <a:gd name="T14" fmla="*/ 63 w 574"/>
                <a:gd name="T15" fmla="*/ 98 h 203"/>
                <a:gd name="T16" fmla="*/ 60 w 574"/>
                <a:gd name="T17" fmla="*/ 104 h 203"/>
                <a:gd name="T18" fmla="*/ 56 w 574"/>
                <a:gd name="T19" fmla="*/ 112 h 203"/>
                <a:gd name="T20" fmla="*/ 57 w 574"/>
                <a:gd name="T21" fmla="*/ 124 h 203"/>
                <a:gd name="T22" fmla="*/ 78 w 574"/>
                <a:gd name="T23" fmla="*/ 143 h 203"/>
                <a:gd name="T24" fmla="*/ 79 w 574"/>
                <a:gd name="T25" fmla="*/ 150 h 203"/>
                <a:gd name="T26" fmla="*/ 82 w 574"/>
                <a:gd name="T27" fmla="*/ 203 h 203"/>
                <a:gd name="T28" fmla="*/ 509 w 574"/>
                <a:gd name="T29" fmla="*/ 203 h 203"/>
                <a:gd name="T30" fmla="*/ 494 w 574"/>
                <a:gd name="T31" fmla="*/ 150 h 203"/>
                <a:gd name="T32" fmla="*/ 543 w 574"/>
                <a:gd name="T33" fmla="*/ 46 h 203"/>
                <a:gd name="T34" fmla="*/ 574 w 574"/>
                <a:gd name="T35" fmla="*/ 0 h 203"/>
                <a:gd name="T36" fmla="*/ 4 w 574"/>
                <a:gd name="T37" fmla="*/ 0 h 203"/>
                <a:gd name="T38" fmla="*/ 1 w 574"/>
                <a:gd name="T39" fmla="*/ 1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4" h="203">
                  <a:moveTo>
                    <a:pt x="1" y="11"/>
                  </a:moveTo>
                  <a:cubicBezTo>
                    <a:pt x="0" y="20"/>
                    <a:pt x="4" y="26"/>
                    <a:pt x="10" y="30"/>
                  </a:cubicBezTo>
                  <a:cubicBezTo>
                    <a:pt x="16" y="33"/>
                    <a:pt x="54" y="36"/>
                    <a:pt x="54" y="36"/>
                  </a:cubicBezTo>
                  <a:cubicBezTo>
                    <a:pt x="60" y="50"/>
                    <a:pt x="60" y="50"/>
                    <a:pt x="60" y="50"/>
                  </a:cubicBezTo>
                  <a:cubicBezTo>
                    <a:pt x="60" y="50"/>
                    <a:pt x="54" y="55"/>
                    <a:pt x="51" y="59"/>
                  </a:cubicBezTo>
                  <a:cubicBezTo>
                    <a:pt x="48" y="63"/>
                    <a:pt x="47" y="65"/>
                    <a:pt x="46" y="69"/>
                  </a:cubicBezTo>
                  <a:cubicBezTo>
                    <a:pt x="46" y="73"/>
                    <a:pt x="49" y="77"/>
                    <a:pt x="51" y="80"/>
                  </a:cubicBezTo>
                  <a:cubicBezTo>
                    <a:pt x="53" y="83"/>
                    <a:pt x="63" y="98"/>
                    <a:pt x="63" y="98"/>
                  </a:cubicBezTo>
                  <a:cubicBezTo>
                    <a:pt x="63" y="98"/>
                    <a:pt x="62" y="101"/>
                    <a:pt x="60" y="104"/>
                  </a:cubicBezTo>
                  <a:cubicBezTo>
                    <a:pt x="57" y="107"/>
                    <a:pt x="56" y="112"/>
                    <a:pt x="56" y="112"/>
                  </a:cubicBezTo>
                  <a:cubicBezTo>
                    <a:pt x="55" y="116"/>
                    <a:pt x="55" y="120"/>
                    <a:pt x="57" y="124"/>
                  </a:cubicBezTo>
                  <a:cubicBezTo>
                    <a:pt x="60" y="128"/>
                    <a:pt x="76" y="141"/>
                    <a:pt x="78" y="143"/>
                  </a:cubicBezTo>
                  <a:cubicBezTo>
                    <a:pt x="80" y="146"/>
                    <a:pt x="79" y="150"/>
                    <a:pt x="79" y="150"/>
                  </a:cubicBezTo>
                  <a:cubicBezTo>
                    <a:pt x="71" y="174"/>
                    <a:pt x="76" y="192"/>
                    <a:pt x="82" y="203"/>
                  </a:cubicBezTo>
                  <a:cubicBezTo>
                    <a:pt x="509" y="203"/>
                    <a:pt x="509" y="203"/>
                    <a:pt x="509" y="203"/>
                  </a:cubicBezTo>
                  <a:cubicBezTo>
                    <a:pt x="502" y="183"/>
                    <a:pt x="496" y="164"/>
                    <a:pt x="494" y="150"/>
                  </a:cubicBezTo>
                  <a:cubicBezTo>
                    <a:pt x="487" y="106"/>
                    <a:pt x="543" y="46"/>
                    <a:pt x="543" y="46"/>
                  </a:cubicBezTo>
                  <a:cubicBezTo>
                    <a:pt x="555" y="31"/>
                    <a:pt x="566" y="15"/>
                    <a:pt x="574" y="0"/>
                  </a:cubicBezTo>
                  <a:cubicBezTo>
                    <a:pt x="4" y="0"/>
                    <a:pt x="4" y="0"/>
                    <a:pt x="4" y="0"/>
                  </a:cubicBezTo>
                  <a:cubicBezTo>
                    <a:pt x="2" y="3"/>
                    <a:pt x="1" y="6"/>
                    <a:pt x="1" y="11"/>
                  </a:cubicBezTo>
                  <a:close/>
                </a:path>
              </a:pathLst>
            </a:custGeom>
            <a:solidFill>
              <a:srgbClr val="00B0F0"/>
            </a:solidFill>
            <a:ln>
              <a:noFill/>
            </a:ln>
            <a:extLst>
              <a:ext uri="{91240B29-F687-4F45-9708-019B960494DF}">
                <a14:hiddenLine xmlns=""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2" name="Freeform 9"/>
            <p:cNvSpPr/>
            <p:nvPr/>
          </p:nvSpPr>
          <p:spPr bwMode="auto">
            <a:xfrm>
              <a:off x="3254" y="2381"/>
              <a:ext cx="1458" cy="582"/>
            </a:xfrm>
            <a:custGeom>
              <a:avLst/>
              <a:gdLst>
                <a:gd name="T0" fmla="*/ 10 w 511"/>
                <a:gd name="T1" fmla="*/ 13 h 204"/>
                <a:gd name="T2" fmla="*/ 133 w 511"/>
                <a:gd name="T3" fmla="*/ 6 h 204"/>
                <a:gd name="T4" fmla="*/ 163 w 511"/>
                <a:gd name="T5" fmla="*/ 104 h 204"/>
                <a:gd name="T6" fmla="*/ 161 w 511"/>
                <a:gd name="T7" fmla="*/ 104 h 204"/>
                <a:gd name="T8" fmla="*/ 64 w 511"/>
                <a:gd name="T9" fmla="*/ 204 h 204"/>
                <a:gd name="T10" fmla="*/ 481 w 511"/>
                <a:gd name="T11" fmla="*/ 204 h 204"/>
                <a:gd name="T12" fmla="*/ 511 w 511"/>
                <a:gd name="T13" fmla="*/ 204 h 204"/>
                <a:gd name="T14" fmla="*/ 473 w 511"/>
                <a:gd name="T15" fmla="*/ 103 h 204"/>
                <a:gd name="T16" fmla="*/ 427 w 511"/>
                <a:gd name="T17" fmla="*/ 0 h 204"/>
                <a:gd name="T18" fmla="*/ 0 w 511"/>
                <a:gd name="T19" fmla="*/ 0 h 204"/>
                <a:gd name="T20" fmla="*/ 10 w 511"/>
                <a:gd name="T21" fmla="*/ 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204">
                  <a:moveTo>
                    <a:pt x="10" y="13"/>
                  </a:moveTo>
                  <a:cubicBezTo>
                    <a:pt x="33" y="33"/>
                    <a:pt x="117" y="4"/>
                    <a:pt x="133" y="6"/>
                  </a:cubicBezTo>
                  <a:cubicBezTo>
                    <a:pt x="144" y="8"/>
                    <a:pt x="157" y="72"/>
                    <a:pt x="163" y="104"/>
                  </a:cubicBezTo>
                  <a:cubicBezTo>
                    <a:pt x="161" y="104"/>
                    <a:pt x="161" y="104"/>
                    <a:pt x="161" y="104"/>
                  </a:cubicBezTo>
                  <a:cubicBezTo>
                    <a:pt x="161" y="104"/>
                    <a:pt x="89" y="191"/>
                    <a:pt x="64" y="204"/>
                  </a:cubicBezTo>
                  <a:cubicBezTo>
                    <a:pt x="481" y="204"/>
                    <a:pt x="481" y="204"/>
                    <a:pt x="481" y="204"/>
                  </a:cubicBezTo>
                  <a:cubicBezTo>
                    <a:pt x="511" y="204"/>
                    <a:pt x="511" y="204"/>
                    <a:pt x="511" y="204"/>
                  </a:cubicBezTo>
                  <a:cubicBezTo>
                    <a:pt x="473" y="103"/>
                    <a:pt x="473" y="103"/>
                    <a:pt x="473" y="103"/>
                  </a:cubicBezTo>
                  <a:cubicBezTo>
                    <a:pt x="458" y="74"/>
                    <a:pt x="440" y="35"/>
                    <a:pt x="427" y="0"/>
                  </a:cubicBezTo>
                  <a:cubicBezTo>
                    <a:pt x="0" y="0"/>
                    <a:pt x="0" y="0"/>
                    <a:pt x="0" y="0"/>
                  </a:cubicBezTo>
                  <a:cubicBezTo>
                    <a:pt x="4" y="7"/>
                    <a:pt x="8" y="12"/>
                    <a:pt x="10" y="13"/>
                  </a:cubicBezTo>
                  <a:close/>
                </a:path>
              </a:pathLst>
            </a:custGeom>
            <a:solidFill>
              <a:srgbClr val="009ED6"/>
            </a:solidFill>
            <a:ln>
              <a:noFill/>
            </a:ln>
            <a:extLst>
              <a:ext uri="{91240B29-F687-4F45-9708-019B960494DF}">
                <a14:hiddenLine xmlns=""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sp>
        <p:nvSpPr>
          <p:cNvPr id="40" name="TextBox 47"/>
          <p:cNvSpPr txBox="1">
            <a:spLocks noChangeArrowheads="1"/>
          </p:cNvSpPr>
          <p:nvPr/>
        </p:nvSpPr>
        <p:spPr bwMode="auto">
          <a:xfrm>
            <a:off x="533011" y="1485243"/>
            <a:ext cx="432752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000" dirty="0">
                <a:solidFill>
                  <a:schemeClr val="bg2">
                    <a:lumMod val="75000"/>
                  </a:schemeClr>
                </a:solidFill>
                <a:ea typeface="华文新魏" pitchFamily="2" charset="-122"/>
              </a:rPr>
              <a:t>对患者病情、病因进行了解</a:t>
            </a:r>
            <a:endParaRPr lang="zh-CN" altLang="en-US" sz="2000" dirty="0">
              <a:solidFill>
                <a:schemeClr val="bg2">
                  <a:lumMod val="75000"/>
                </a:schemeClr>
              </a:solidFill>
              <a:latin typeface="微软雅黑" pitchFamily="34" charset="-122"/>
              <a:ea typeface="微软雅黑" pitchFamily="34" charset="-122"/>
            </a:endParaRPr>
          </a:p>
        </p:txBody>
      </p:sp>
      <p:sp>
        <p:nvSpPr>
          <p:cNvPr id="41" name="TextBox 47"/>
          <p:cNvSpPr txBox="1">
            <a:spLocks noChangeArrowheads="1"/>
          </p:cNvSpPr>
          <p:nvPr/>
        </p:nvSpPr>
        <p:spPr bwMode="auto">
          <a:xfrm>
            <a:off x="533011" y="2391706"/>
            <a:ext cx="432752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000" dirty="0">
                <a:solidFill>
                  <a:schemeClr val="bg2">
                    <a:lumMod val="75000"/>
                  </a:schemeClr>
                </a:solidFill>
                <a:ea typeface="华文新魏" pitchFamily="2" charset="-122"/>
              </a:rPr>
              <a:t>对患者及家属的心理进行了解</a:t>
            </a:r>
          </a:p>
        </p:txBody>
      </p:sp>
      <p:sp>
        <p:nvSpPr>
          <p:cNvPr id="42" name="TextBox 47"/>
          <p:cNvSpPr txBox="1">
            <a:spLocks noChangeArrowheads="1"/>
          </p:cNvSpPr>
          <p:nvPr/>
        </p:nvSpPr>
        <p:spPr bwMode="auto">
          <a:xfrm>
            <a:off x="533011" y="3298168"/>
            <a:ext cx="432752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000" dirty="0">
                <a:solidFill>
                  <a:schemeClr val="bg2">
                    <a:lumMod val="75000"/>
                  </a:schemeClr>
                </a:solidFill>
                <a:ea typeface="华文新魏" pitchFamily="2" charset="-122"/>
              </a:rPr>
              <a:t>向患者和家属介绍人工耳蜗知识</a:t>
            </a:r>
          </a:p>
        </p:txBody>
      </p:sp>
      <p:sp>
        <p:nvSpPr>
          <p:cNvPr id="43" name="TextBox 47"/>
          <p:cNvSpPr txBox="1">
            <a:spLocks noChangeArrowheads="1"/>
          </p:cNvSpPr>
          <p:nvPr/>
        </p:nvSpPr>
        <p:spPr bwMode="auto">
          <a:xfrm>
            <a:off x="533011" y="4011910"/>
            <a:ext cx="43275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2000" dirty="0">
                <a:solidFill>
                  <a:schemeClr val="bg2">
                    <a:lumMod val="75000"/>
                  </a:schemeClr>
                </a:solidFill>
                <a:ea typeface="华文新魏" pitchFamily="2" charset="-122"/>
              </a:rPr>
              <a:t>帮助正确认识人工耳蜗，结合患者具体情况树立正确的期望值</a:t>
            </a:r>
          </a:p>
        </p:txBody>
      </p:sp>
    </p:spTree>
    <p:extLst>
      <p:ext uri="{BB962C8B-B14F-4D97-AF65-F5344CB8AC3E}">
        <p14:creationId xmlns="" xmlns:p14="http://schemas.microsoft.com/office/powerpoint/2010/main" val="3944955486"/>
      </p:ext>
    </p:extLst>
  </p:cSld>
  <p:clrMapOvr>
    <a:masterClrMapping/>
  </p:clrMapOvr>
  <mc:AlternateContent xmlns:mc="http://schemas.openxmlformats.org/markup-compatibility/2006">
    <mc:Choice xmlns=""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2" presetClass="entr" presetSubtype="8" fill="hold" grpId="0" nodeType="withEffect">
                                  <p:stCondLst>
                                    <p:cond delay="110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500"/>
                                        <p:tgtEl>
                                          <p:spTgt spid="40"/>
                                        </p:tgtEl>
                                        <p:attrNameLst>
                                          <p:attrName>ppt_x</p:attrName>
                                        </p:attrNameLst>
                                      </p:cBhvr>
                                      <p:tavLst>
                                        <p:tav tm="0">
                                          <p:val>
                                            <p:strVal val="#ppt_x-#ppt_w*1.125000"/>
                                          </p:val>
                                        </p:tav>
                                        <p:tav tm="100000">
                                          <p:val>
                                            <p:strVal val="#ppt_x"/>
                                          </p:val>
                                        </p:tav>
                                      </p:tavLst>
                                    </p:anim>
                                    <p:animEffect transition="in" filter="wipe(right)">
                                      <p:cBhvr>
                                        <p:cTn id="11" dur="500"/>
                                        <p:tgtEl>
                                          <p:spTgt spid="40"/>
                                        </p:tgtEl>
                                      </p:cBhvr>
                                    </p:animEffect>
                                  </p:childTnLst>
                                </p:cTn>
                              </p:par>
                              <p:par>
                                <p:cTn id="12" presetID="12" presetClass="entr" presetSubtype="8" fill="hold" grpId="0" nodeType="withEffect">
                                  <p:stCondLst>
                                    <p:cond delay="17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p:tgtEl>
                                          <p:spTgt spid="41"/>
                                        </p:tgtEl>
                                        <p:attrNameLst>
                                          <p:attrName>ppt_x</p:attrName>
                                        </p:attrNameLst>
                                      </p:cBhvr>
                                      <p:tavLst>
                                        <p:tav tm="0">
                                          <p:val>
                                            <p:strVal val="#ppt_x-#ppt_w*1.125000"/>
                                          </p:val>
                                        </p:tav>
                                        <p:tav tm="100000">
                                          <p:val>
                                            <p:strVal val="#ppt_x"/>
                                          </p:val>
                                        </p:tav>
                                      </p:tavLst>
                                    </p:anim>
                                    <p:animEffect transition="in" filter="wipe(right)">
                                      <p:cBhvr>
                                        <p:cTn id="15" dur="500"/>
                                        <p:tgtEl>
                                          <p:spTgt spid="41"/>
                                        </p:tgtEl>
                                      </p:cBhvr>
                                    </p:animEffect>
                                  </p:childTnLst>
                                </p:cTn>
                              </p:par>
                              <p:par>
                                <p:cTn id="16" presetID="12" presetClass="entr" presetSubtype="8" fill="hold" grpId="0" nodeType="withEffect">
                                  <p:stCondLst>
                                    <p:cond delay="230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p:tgtEl>
                                          <p:spTgt spid="42"/>
                                        </p:tgtEl>
                                        <p:attrNameLst>
                                          <p:attrName>ppt_x</p:attrName>
                                        </p:attrNameLst>
                                      </p:cBhvr>
                                      <p:tavLst>
                                        <p:tav tm="0">
                                          <p:val>
                                            <p:strVal val="#ppt_x-#ppt_w*1.125000"/>
                                          </p:val>
                                        </p:tav>
                                        <p:tav tm="100000">
                                          <p:val>
                                            <p:strVal val="#ppt_x"/>
                                          </p:val>
                                        </p:tav>
                                      </p:tavLst>
                                    </p:anim>
                                    <p:animEffect transition="in" filter="wipe(right)">
                                      <p:cBhvr>
                                        <p:cTn id="19" dur="500"/>
                                        <p:tgtEl>
                                          <p:spTgt spid="42"/>
                                        </p:tgtEl>
                                      </p:cBhvr>
                                    </p:animEffect>
                                  </p:childTnLst>
                                </p:cTn>
                              </p:par>
                              <p:par>
                                <p:cTn id="20" presetID="12" presetClass="entr" presetSubtype="8" fill="hold" grpId="0" nodeType="withEffect">
                                  <p:stCondLst>
                                    <p:cond delay="290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p:tgtEl>
                                          <p:spTgt spid="43"/>
                                        </p:tgtEl>
                                        <p:attrNameLst>
                                          <p:attrName>ppt_x</p:attrName>
                                        </p:attrNameLst>
                                      </p:cBhvr>
                                      <p:tavLst>
                                        <p:tav tm="0">
                                          <p:val>
                                            <p:strVal val="#ppt_x-#ppt_w*1.125000"/>
                                          </p:val>
                                        </p:tav>
                                        <p:tav tm="100000">
                                          <p:val>
                                            <p:strVal val="#ppt_x"/>
                                          </p:val>
                                        </p:tav>
                                      </p:tavLst>
                                    </p:anim>
                                    <p:animEffect transition="in" filter="wipe(right)">
                                      <p:cBhvr>
                                        <p:cTn id="23" dur="500"/>
                                        <p:tgtEl>
                                          <p:spTgt spid="43"/>
                                        </p:tgtEl>
                                      </p:cBhvr>
                                    </p:animEffect>
                                  </p:childTnLst>
                                </p:cTn>
                              </p:par>
                              <p:par>
                                <p:cTn id="24" presetID="22" presetClass="entr" presetSubtype="8" fill="hold" nodeType="withEffect">
                                  <p:stCondLst>
                                    <p:cond delay="35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581306" y="1687402"/>
            <a:ext cx="1861058" cy="2576469"/>
            <a:chOff x="1827008" y="2120901"/>
            <a:chExt cx="2298700" cy="3181426"/>
          </a:xfrm>
        </p:grpSpPr>
        <p:sp>
          <p:nvSpPr>
            <p:cNvPr id="51" name="矩形 50"/>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sp>
          <p:nvSpPr>
            <p:cNvPr id="52" name="矩形 51"/>
            <p:cNvSpPr/>
            <p:nvPr/>
          </p:nvSpPr>
          <p:spPr>
            <a:xfrm>
              <a:off x="1827008" y="2565400"/>
              <a:ext cx="2298700" cy="2736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grpSp>
      <p:grpSp>
        <p:nvGrpSpPr>
          <p:cNvPr id="53" name="组合 52"/>
          <p:cNvGrpSpPr/>
          <p:nvPr/>
        </p:nvGrpSpPr>
        <p:grpSpPr>
          <a:xfrm>
            <a:off x="4696877" y="1687402"/>
            <a:ext cx="1861058" cy="2576469"/>
            <a:chOff x="1827008" y="2120901"/>
            <a:chExt cx="2298700" cy="3181427"/>
          </a:xfrm>
        </p:grpSpPr>
        <p:sp>
          <p:nvSpPr>
            <p:cNvPr id="54" name="矩形 53"/>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 name="矩形 54"/>
            <p:cNvSpPr/>
            <p:nvPr/>
          </p:nvSpPr>
          <p:spPr>
            <a:xfrm>
              <a:off x="1827008" y="2565400"/>
              <a:ext cx="2298700" cy="2736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56" name="组合 55"/>
          <p:cNvGrpSpPr/>
          <p:nvPr/>
        </p:nvGrpSpPr>
        <p:grpSpPr>
          <a:xfrm>
            <a:off x="6812448" y="1687402"/>
            <a:ext cx="1861058" cy="2576469"/>
            <a:chOff x="1827008" y="2120901"/>
            <a:chExt cx="2298700" cy="3181426"/>
          </a:xfrm>
        </p:grpSpPr>
        <p:sp>
          <p:nvSpPr>
            <p:cNvPr id="57" name="矩形 56"/>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8" name="矩形 57"/>
            <p:cNvSpPr/>
            <p:nvPr/>
          </p:nvSpPr>
          <p:spPr>
            <a:xfrm>
              <a:off x="1827008" y="2565400"/>
              <a:ext cx="2298700" cy="2736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59" name="组合 58"/>
          <p:cNvGrpSpPr/>
          <p:nvPr/>
        </p:nvGrpSpPr>
        <p:grpSpPr>
          <a:xfrm>
            <a:off x="465734" y="1687402"/>
            <a:ext cx="1861058" cy="2576468"/>
            <a:chOff x="1827008" y="2120901"/>
            <a:chExt cx="2298700" cy="3181425"/>
          </a:xfrm>
        </p:grpSpPr>
        <p:sp>
          <p:nvSpPr>
            <p:cNvPr id="60" name="矩形 59"/>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61" name="矩形 60"/>
            <p:cNvSpPr/>
            <p:nvPr/>
          </p:nvSpPr>
          <p:spPr>
            <a:xfrm>
              <a:off x="1827008" y="2565398"/>
              <a:ext cx="2298700" cy="2736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
        <p:nvSpPr>
          <p:cNvPr id="66" name="文本框 33"/>
          <p:cNvSpPr txBox="1"/>
          <p:nvPr/>
        </p:nvSpPr>
        <p:spPr>
          <a:xfrm>
            <a:off x="539552" y="2219148"/>
            <a:ext cx="1800200" cy="1792762"/>
          </a:xfrm>
          <a:prstGeom prst="rect">
            <a:avLst/>
          </a:prstGeom>
          <a:noFill/>
        </p:spPr>
        <p:txBody>
          <a:bodyPr wrap="square" lIns="68543" tIns="34272" rIns="68543" bIns="34272" rtlCol="0">
            <a:spAutoFit/>
          </a:bodyPr>
          <a:lstStyle/>
          <a:p>
            <a:r>
              <a:rPr lang="zh-CN" altLang="en-US" sz="1600" dirty="0">
                <a:solidFill>
                  <a:schemeClr val="bg1"/>
                </a:solidFill>
                <a:ea typeface="华文新魏" pitchFamily="2" charset="-122"/>
              </a:rPr>
              <a:t>对于双耳重度或极重度聋患者，不能受益于特大功率助听器，且经诊断病变位于耳蜗者，可以选择人工耳蜗植入</a:t>
            </a:r>
          </a:p>
        </p:txBody>
      </p:sp>
      <p:sp>
        <p:nvSpPr>
          <p:cNvPr id="67" name="文本框 34"/>
          <p:cNvSpPr txBox="1"/>
          <p:nvPr/>
        </p:nvSpPr>
        <p:spPr>
          <a:xfrm>
            <a:off x="2771800" y="2319655"/>
            <a:ext cx="1512168" cy="1177209"/>
          </a:xfrm>
          <a:prstGeom prst="rect">
            <a:avLst/>
          </a:prstGeom>
          <a:noFill/>
        </p:spPr>
        <p:txBody>
          <a:bodyPr wrap="square" lIns="68543" tIns="34272" rIns="68543" bIns="34272" rtlCol="0">
            <a:spAutoFit/>
          </a:bodyPr>
          <a:lstStyle/>
          <a:p>
            <a:r>
              <a:rPr lang="zh-CN" altLang="en-US" sz="2400" dirty="0">
                <a:solidFill>
                  <a:schemeClr val="bg1"/>
                </a:solidFill>
                <a:ea typeface="华文新魏" pitchFamily="2" charset="-122"/>
              </a:rPr>
              <a:t>有家庭和朋友的支持</a:t>
            </a:r>
          </a:p>
        </p:txBody>
      </p:sp>
      <p:sp>
        <p:nvSpPr>
          <p:cNvPr id="68" name="文本框 35"/>
          <p:cNvSpPr txBox="1"/>
          <p:nvPr/>
        </p:nvSpPr>
        <p:spPr>
          <a:xfrm>
            <a:off x="4860032" y="2319655"/>
            <a:ext cx="1584176" cy="1300320"/>
          </a:xfrm>
          <a:prstGeom prst="rect">
            <a:avLst/>
          </a:prstGeom>
          <a:noFill/>
        </p:spPr>
        <p:txBody>
          <a:bodyPr wrap="square" lIns="68543" tIns="34272" rIns="68543" bIns="34272" rtlCol="0">
            <a:spAutoFit/>
          </a:bodyPr>
          <a:lstStyle/>
          <a:p>
            <a:r>
              <a:rPr lang="zh-CN" altLang="en-US" sz="2000" dirty="0">
                <a:solidFill>
                  <a:schemeClr val="bg1"/>
                </a:solidFill>
                <a:ea typeface="华文新魏" pitchFamily="2" charset="-122"/>
              </a:rPr>
              <a:t>对人工耳蜗有正确的认识和适当的期望值</a:t>
            </a:r>
          </a:p>
        </p:txBody>
      </p:sp>
      <p:sp>
        <p:nvSpPr>
          <p:cNvPr id="69" name="文本框 36"/>
          <p:cNvSpPr txBox="1"/>
          <p:nvPr/>
        </p:nvSpPr>
        <p:spPr>
          <a:xfrm>
            <a:off x="6994394" y="2283718"/>
            <a:ext cx="1541419" cy="1608096"/>
          </a:xfrm>
          <a:prstGeom prst="rect">
            <a:avLst/>
          </a:prstGeom>
          <a:noFill/>
        </p:spPr>
        <p:txBody>
          <a:bodyPr wrap="square" lIns="68543" tIns="34272" rIns="68543" bIns="34272" rtlCol="0">
            <a:spAutoFit/>
          </a:bodyPr>
          <a:lstStyle/>
          <a:p>
            <a:r>
              <a:rPr lang="zh-CN" altLang="en-US" sz="2000" dirty="0">
                <a:solidFill>
                  <a:schemeClr val="bg1"/>
                </a:solidFill>
                <a:ea typeface="华文新魏" pitchFamily="2" charset="-122"/>
              </a:rPr>
              <a:t>针对小儿患者需要一套完整的听力语言康复教育计划</a:t>
            </a:r>
          </a:p>
        </p:txBody>
      </p:sp>
      <p:sp>
        <p:nvSpPr>
          <p:cNvPr id="26" name="TextBox 25"/>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手术适应证</a:t>
            </a:r>
          </a:p>
        </p:txBody>
      </p:sp>
    </p:spTree>
    <p:extLst>
      <p:ext uri="{BB962C8B-B14F-4D97-AF65-F5344CB8AC3E}">
        <p14:creationId xmlns="" xmlns:p14="http://schemas.microsoft.com/office/powerpoint/2010/main" val="3008882866"/>
      </p:ext>
    </p:extLst>
  </p:cSld>
  <p:clrMapOvr>
    <a:masterClrMapping/>
  </p:clrMapOvr>
  <mc:AlternateContent xmlns:mc="http://schemas.openxmlformats.org/markup-compatibility/2006">
    <mc:Choice xmlns="" xmlns:p14="http://schemas.microsoft.com/office/powerpoint/2010/main" Requires="p14">
      <p:transition spd="slow" p14:dur="1600" advClick="0" advTm="6384">
        <p14:gallery dir="l"/>
      </p:transition>
    </mc:Choice>
    <mc:Fallback>
      <p:transition spd="slow" advClick="0" advTm="63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500"/>
                                        <p:tgtEl>
                                          <p:spTgt spid="6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up)">
                                      <p:cBhvr>
                                        <p:cTn id="23" dur="500"/>
                                        <p:tgtEl>
                                          <p:spTgt spid="5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听觉言语康复</a:t>
            </a:r>
          </a:p>
        </p:txBody>
      </p:sp>
      <p:sp>
        <p:nvSpPr>
          <p:cNvPr id="16" name="Freeform 12"/>
          <p:cNvSpPr/>
          <p:nvPr/>
        </p:nvSpPr>
        <p:spPr bwMode="auto">
          <a:xfrm>
            <a:off x="395536" y="1019845"/>
            <a:ext cx="1652588" cy="3640137"/>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00B0F0"/>
          </a:solidFill>
          <a:ln>
            <a:noFill/>
          </a:ln>
        </p:spPr>
        <p:txBody>
          <a:bodyPr/>
          <a:lstStyle/>
          <a:p>
            <a:endParaRPr lang="zh-CN" altLang="en-US"/>
          </a:p>
        </p:txBody>
      </p:sp>
      <p:grpSp>
        <p:nvGrpSpPr>
          <p:cNvPr id="17" name="Group 81"/>
          <p:cNvGrpSpPr>
            <a:grpSpLocks noChangeAspect="1"/>
          </p:cNvGrpSpPr>
          <p:nvPr/>
        </p:nvGrpSpPr>
        <p:grpSpPr bwMode="auto">
          <a:xfrm>
            <a:off x="2304680" y="1048781"/>
            <a:ext cx="127151" cy="3610408"/>
            <a:chOff x="1570" y="541"/>
            <a:chExt cx="76" cy="2158"/>
          </a:xfrm>
          <a:solidFill>
            <a:srgbClr val="009BD2"/>
          </a:solidFill>
        </p:grpSpPr>
        <p:sp>
          <p:nvSpPr>
            <p:cNvPr id="18" name="Rectangle 82"/>
            <p:cNvSpPr>
              <a:spLocks noChangeArrowheads="1"/>
            </p:cNvSpPr>
            <p:nvPr/>
          </p:nvSpPr>
          <p:spPr bwMode="auto">
            <a:xfrm>
              <a:off x="1570" y="1078"/>
              <a:ext cx="76"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0" name="Rectangle 83"/>
            <p:cNvSpPr>
              <a:spLocks noChangeArrowheads="1"/>
            </p:cNvSpPr>
            <p:nvPr/>
          </p:nvSpPr>
          <p:spPr bwMode="auto">
            <a:xfrm>
              <a:off x="1570" y="1209"/>
              <a:ext cx="76"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1" name="Rectangle 84"/>
            <p:cNvSpPr>
              <a:spLocks noChangeArrowheads="1"/>
            </p:cNvSpPr>
            <p:nvPr/>
          </p:nvSpPr>
          <p:spPr bwMode="auto">
            <a:xfrm>
              <a:off x="1570" y="1344"/>
              <a:ext cx="76"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2" name="Rectangle 85"/>
            <p:cNvSpPr>
              <a:spLocks noChangeArrowheads="1"/>
            </p:cNvSpPr>
            <p:nvPr/>
          </p:nvSpPr>
          <p:spPr bwMode="auto">
            <a:xfrm>
              <a:off x="1570" y="1475"/>
              <a:ext cx="76"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3" name="Rectangle 86"/>
            <p:cNvSpPr>
              <a:spLocks noChangeArrowheads="1"/>
            </p:cNvSpPr>
            <p:nvPr/>
          </p:nvSpPr>
          <p:spPr bwMode="auto">
            <a:xfrm>
              <a:off x="1570" y="1610"/>
              <a:ext cx="76"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4" name="Rectangle 87"/>
            <p:cNvSpPr>
              <a:spLocks noChangeArrowheads="1"/>
            </p:cNvSpPr>
            <p:nvPr/>
          </p:nvSpPr>
          <p:spPr bwMode="auto">
            <a:xfrm>
              <a:off x="1570" y="1581"/>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5" name="Rectangle 88"/>
            <p:cNvSpPr>
              <a:spLocks noChangeArrowheads="1"/>
            </p:cNvSpPr>
            <p:nvPr/>
          </p:nvSpPr>
          <p:spPr bwMode="auto">
            <a:xfrm>
              <a:off x="1570" y="1552"/>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6" name="Rectangle 89"/>
            <p:cNvSpPr>
              <a:spLocks noChangeArrowheads="1"/>
            </p:cNvSpPr>
            <p:nvPr/>
          </p:nvSpPr>
          <p:spPr bwMode="auto">
            <a:xfrm>
              <a:off x="1570" y="1518"/>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7" name="Rectangle 90"/>
            <p:cNvSpPr>
              <a:spLocks noChangeArrowheads="1"/>
            </p:cNvSpPr>
            <p:nvPr/>
          </p:nvSpPr>
          <p:spPr bwMode="auto">
            <a:xfrm>
              <a:off x="1570" y="1451"/>
              <a:ext cx="52" cy="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8" name="Rectangle 91"/>
            <p:cNvSpPr>
              <a:spLocks noChangeArrowheads="1"/>
            </p:cNvSpPr>
            <p:nvPr/>
          </p:nvSpPr>
          <p:spPr bwMode="auto">
            <a:xfrm>
              <a:off x="1570" y="1417"/>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9" name="Rectangle 92"/>
            <p:cNvSpPr>
              <a:spLocks noChangeArrowheads="1"/>
            </p:cNvSpPr>
            <p:nvPr/>
          </p:nvSpPr>
          <p:spPr bwMode="auto">
            <a:xfrm>
              <a:off x="1570" y="1383"/>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0" name="Rectangle 93"/>
            <p:cNvSpPr>
              <a:spLocks noChangeArrowheads="1"/>
            </p:cNvSpPr>
            <p:nvPr/>
          </p:nvSpPr>
          <p:spPr bwMode="auto">
            <a:xfrm>
              <a:off x="1570" y="1315"/>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1" name="Rectangle 94"/>
            <p:cNvSpPr>
              <a:spLocks noChangeArrowheads="1"/>
            </p:cNvSpPr>
            <p:nvPr/>
          </p:nvSpPr>
          <p:spPr bwMode="auto">
            <a:xfrm>
              <a:off x="1570" y="1281"/>
              <a:ext cx="5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2" name="Rectangle 95"/>
            <p:cNvSpPr>
              <a:spLocks noChangeArrowheads="1"/>
            </p:cNvSpPr>
            <p:nvPr/>
          </p:nvSpPr>
          <p:spPr bwMode="auto">
            <a:xfrm>
              <a:off x="1570" y="1252"/>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3" name="Rectangle 96"/>
            <p:cNvSpPr>
              <a:spLocks noChangeArrowheads="1"/>
            </p:cNvSpPr>
            <p:nvPr/>
          </p:nvSpPr>
          <p:spPr bwMode="auto">
            <a:xfrm>
              <a:off x="1570" y="1184"/>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4" name="Rectangle 97"/>
            <p:cNvSpPr>
              <a:spLocks noChangeArrowheads="1"/>
            </p:cNvSpPr>
            <p:nvPr/>
          </p:nvSpPr>
          <p:spPr bwMode="auto">
            <a:xfrm>
              <a:off x="1570" y="1151"/>
              <a:ext cx="52" cy="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8" name="Rectangle 98"/>
            <p:cNvSpPr>
              <a:spLocks noChangeArrowheads="1"/>
            </p:cNvSpPr>
            <p:nvPr/>
          </p:nvSpPr>
          <p:spPr bwMode="auto">
            <a:xfrm>
              <a:off x="1570" y="1117"/>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9" name="Rectangle 99"/>
            <p:cNvSpPr>
              <a:spLocks noChangeArrowheads="1"/>
            </p:cNvSpPr>
            <p:nvPr/>
          </p:nvSpPr>
          <p:spPr bwMode="auto">
            <a:xfrm>
              <a:off x="1570" y="1049"/>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0" name="Rectangle 100"/>
            <p:cNvSpPr>
              <a:spLocks noChangeArrowheads="1"/>
            </p:cNvSpPr>
            <p:nvPr/>
          </p:nvSpPr>
          <p:spPr bwMode="auto">
            <a:xfrm>
              <a:off x="1570" y="1015"/>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1" name="Rectangle 101"/>
            <p:cNvSpPr>
              <a:spLocks noChangeArrowheads="1"/>
            </p:cNvSpPr>
            <p:nvPr/>
          </p:nvSpPr>
          <p:spPr bwMode="auto">
            <a:xfrm>
              <a:off x="1570" y="986"/>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2" name="Rectangle 102"/>
            <p:cNvSpPr>
              <a:spLocks noChangeArrowheads="1"/>
            </p:cNvSpPr>
            <p:nvPr/>
          </p:nvSpPr>
          <p:spPr bwMode="auto">
            <a:xfrm>
              <a:off x="1570" y="938"/>
              <a:ext cx="76"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3" name="Rectangle 103"/>
            <p:cNvSpPr>
              <a:spLocks noChangeArrowheads="1"/>
            </p:cNvSpPr>
            <p:nvPr/>
          </p:nvSpPr>
          <p:spPr bwMode="auto">
            <a:xfrm>
              <a:off x="1570" y="541"/>
              <a:ext cx="76"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4" name="Rectangle 104"/>
            <p:cNvSpPr>
              <a:spLocks noChangeArrowheads="1"/>
            </p:cNvSpPr>
            <p:nvPr/>
          </p:nvSpPr>
          <p:spPr bwMode="auto">
            <a:xfrm>
              <a:off x="1570" y="672"/>
              <a:ext cx="76"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5" name="Rectangle 105"/>
            <p:cNvSpPr>
              <a:spLocks noChangeArrowheads="1"/>
            </p:cNvSpPr>
            <p:nvPr/>
          </p:nvSpPr>
          <p:spPr bwMode="auto">
            <a:xfrm>
              <a:off x="1570" y="807"/>
              <a:ext cx="76"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6" name="Rectangle 106"/>
            <p:cNvSpPr>
              <a:spLocks noChangeArrowheads="1"/>
            </p:cNvSpPr>
            <p:nvPr/>
          </p:nvSpPr>
          <p:spPr bwMode="auto">
            <a:xfrm>
              <a:off x="1570" y="914"/>
              <a:ext cx="52" cy="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7" name="Rectangle 107"/>
            <p:cNvSpPr>
              <a:spLocks noChangeArrowheads="1"/>
            </p:cNvSpPr>
            <p:nvPr/>
          </p:nvSpPr>
          <p:spPr bwMode="auto">
            <a:xfrm>
              <a:off x="1570" y="880"/>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8" name="Rectangle 108"/>
            <p:cNvSpPr>
              <a:spLocks noChangeArrowheads="1"/>
            </p:cNvSpPr>
            <p:nvPr/>
          </p:nvSpPr>
          <p:spPr bwMode="auto">
            <a:xfrm>
              <a:off x="1570" y="846"/>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9" name="Rectangle 109"/>
            <p:cNvSpPr>
              <a:spLocks noChangeArrowheads="1"/>
            </p:cNvSpPr>
            <p:nvPr/>
          </p:nvSpPr>
          <p:spPr bwMode="auto">
            <a:xfrm>
              <a:off x="1570" y="778"/>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0" name="Rectangle 110"/>
            <p:cNvSpPr>
              <a:spLocks noChangeArrowheads="1"/>
            </p:cNvSpPr>
            <p:nvPr/>
          </p:nvSpPr>
          <p:spPr bwMode="auto">
            <a:xfrm>
              <a:off x="1570" y="744"/>
              <a:ext cx="5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1" name="Rectangle 111"/>
            <p:cNvSpPr>
              <a:spLocks noChangeArrowheads="1"/>
            </p:cNvSpPr>
            <p:nvPr/>
          </p:nvSpPr>
          <p:spPr bwMode="auto">
            <a:xfrm>
              <a:off x="1570" y="715"/>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2" name="Rectangle 112"/>
            <p:cNvSpPr>
              <a:spLocks noChangeArrowheads="1"/>
            </p:cNvSpPr>
            <p:nvPr/>
          </p:nvSpPr>
          <p:spPr bwMode="auto">
            <a:xfrm>
              <a:off x="1570" y="647"/>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3" name="Rectangle 113"/>
            <p:cNvSpPr>
              <a:spLocks noChangeArrowheads="1"/>
            </p:cNvSpPr>
            <p:nvPr/>
          </p:nvSpPr>
          <p:spPr bwMode="auto">
            <a:xfrm>
              <a:off x="1570" y="614"/>
              <a:ext cx="52" cy="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4" name="Rectangle 114"/>
            <p:cNvSpPr>
              <a:spLocks noChangeArrowheads="1"/>
            </p:cNvSpPr>
            <p:nvPr/>
          </p:nvSpPr>
          <p:spPr bwMode="auto">
            <a:xfrm>
              <a:off x="1570" y="580"/>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5" name="Rectangle 115"/>
            <p:cNvSpPr>
              <a:spLocks noChangeArrowheads="1"/>
            </p:cNvSpPr>
            <p:nvPr/>
          </p:nvSpPr>
          <p:spPr bwMode="auto">
            <a:xfrm>
              <a:off x="1570" y="2147"/>
              <a:ext cx="76"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6" name="Rectangle 116"/>
            <p:cNvSpPr>
              <a:spLocks noChangeArrowheads="1"/>
            </p:cNvSpPr>
            <p:nvPr/>
          </p:nvSpPr>
          <p:spPr bwMode="auto">
            <a:xfrm>
              <a:off x="1570" y="2283"/>
              <a:ext cx="76"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7" name="Rectangle 117"/>
            <p:cNvSpPr>
              <a:spLocks noChangeArrowheads="1"/>
            </p:cNvSpPr>
            <p:nvPr/>
          </p:nvSpPr>
          <p:spPr bwMode="auto">
            <a:xfrm>
              <a:off x="1570" y="2413"/>
              <a:ext cx="76"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8" name="Rectangle 118"/>
            <p:cNvSpPr>
              <a:spLocks noChangeArrowheads="1"/>
            </p:cNvSpPr>
            <p:nvPr/>
          </p:nvSpPr>
          <p:spPr bwMode="auto">
            <a:xfrm>
              <a:off x="1570" y="2549"/>
              <a:ext cx="76"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9" name="Rectangle 119"/>
            <p:cNvSpPr>
              <a:spLocks noChangeArrowheads="1"/>
            </p:cNvSpPr>
            <p:nvPr/>
          </p:nvSpPr>
          <p:spPr bwMode="auto">
            <a:xfrm>
              <a:off x="1570" y="2679"/>
              <a:ext cx="76" cy="2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0" name="Rectangle 120"/>
            <p:cNvSpPr>
              <a:spLocks noChangeArrowheads="1"/>
            </p:cNvSpPr>
            <p:nvPr/>
          </p:nvSpPr>
          <p:spPr bwMode="auto">
            <a:xfrm>
              <a:off x="1570" y="2655"/>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1" name="Rectangle 121"/>
            <p:cNvSpPr>
              <a:spLocks noChangeArrowheads="1"/>
            </p:cNvSpPr>
            <p:nvPr/>
          </p:nvSpPr>
          <p:spPr bwMode="auto">
            <a:xfrm>
              <a:off x="1570" y="2621"/>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2" name="Rectangle 122"/>
            <p:cNvSpPr>
              <a:spLocks noChangeArrowheads="1"/>
            </p:cNvSpPr>
            <p:nvPr/>
          </p:nvSpPr>
          <p:spPr bwMode="auto">
            <a:xfrm>
              <a:off x="1570" y="2587"/>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3" name="Rectangle 123"/>
            <p:cNvSpPr>
              <a:spLocks noChangeArrowheads="1"/>
            </p:cNvSpPr>
            <p:nvPr/>
          </p:nvSpPr>
          <p:spPr bwMode="auto">
            <a:xfrm>
              <a:off x="1570" y="2520"/>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4" name="Rectangle 124"/>
            <p:cNvSpPr>
              <a:spLocks noChangeArrowheads="1"/>
            </p:cNvSpPr>
            <p:nvPr/>
          </p:nvSpPr>
          <p:spPr bwMode="auto">
            <a:xfrm>
              <a:off x="1570" y="2486"/>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5" name="Rectangle 125"/>
            <p:cNvSpPr>
              <a:spLocks noChangeArrowheads="1"/>
            </p:cNvSpPr>
            <p:nvPr/>
          </p:nvSpPr>
          <p:spPr bwMode="auto">
            <a:xfrm>
              <a:off x="1570" y="2457"/>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6" name="Rectangle 126"/>
            <p:cNvSpPr>
              <a:spLocks noChangeArrowheads="1"/>
            </p:cNvSpPr>
            <p:nvPr/>
          </p:nvSpPr>
          <p:spPr bwMode="auto">
            <a:xfrm>
              <a:off x="1570" y="2384"/>
              <a:ext cx="5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7" name="Rectangle 127"/>
            <p:cNvSpPr>
              <a:spLocks noChangeArrowheads="1"/>
            </p:cNvSpPr>
            <p:nvPr/>
          </p:nvSpPr>
          <p:spPr bwMode="auto">
            <a:xfrm>
              <a:off x="1570" y="2355"/>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8" name="Rectangle 128"/>
            <p:cNvSpPr>
              <a:spLocks noChangeArrowheads="1"/>
            </p:cNvSpPr>
            <p:nvPr/>
          </p:nvSpPr>
          <p:spPr bwMode="auto">
            <a:xfrm>
              <a:off x="1570" y="2321"/>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9" name="Rectangle 129"/>
            <p:cNvSpPr>
              <a:spLocks noChangeArrowheads="1"/>
            </p:cNvSpPr>
            <p:nvPr/>
          </p:nvSpPr>
          <p:spPr bwMode="auto">
            <a:xfrm>
              <a:off x="1570" y="2254"/>
              <a:ext cx="52" cy="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0" name="Rectangle 130"/>
            <p:cNvSpPr>
              <a:spLocks noChangeArrowheads="1"/>
            </p:cNvSpPr>
            <p:nvPr/>
          </p:nvSpPr>
          <p:spPr bwMode="auto">
            <a:xfrm>
              <a:off x="1570" y="2220"/>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1" name="Rectangle 131"/>
            <p:cNvSpPr>
              <a:spLocks noChangeArrowheads="1"/>
            </p:cNvSpPr>
            <p:nvPr/>
          </p:nvSpPr>
          <p:spPr bwMode="auto">
            <a:xfrm>
              <a:off x="1570" y="2191"/>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2" name="Rectangle 132"/>
            <p:cNvSpPr>
              <a:spLocks noChangeArrowheads="1"/>
            </p:cNvSpPr>
            <p:nvPr/>
          </p:nvSpPr>
          <p:spPr bwMode="auto">
            <a:xfrm>
              <a:off x="1570" y="2118"/>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3" name="Rectangle 133"/>
            <p:cNvSpPr>
              <a:spLocks noChangeArrowheads="1"/>
            </p:cNvSpPr>
            <p:nvPr/>
          </p:nvSpPr>
          <p:spPr bwMode="auto">
            <a:xfrm>
              <a:off x="1570" y="2089"/>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4" name="Rectangle 134"/>
            <p:cNvSpPr>
              <a:spLocks noChangeArrowheads="1"/>
            </p:cNvSpPr>
            <p:nvPr/>
          </p:nvSpPr>
          <p:spPr bwMode="auto">
            <a:xfrm>
              <a:off x="1570" y="2055"/>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5" name="Rectangle 135"/>
            <p:cNvSpPr>
              <a:spLocks noChangeArrowheads="1"/>
            </p:cNvSpPr>
            <p:nvPr/>
          </p:nvSpPr>
          <p:spPr bwMode="auto">
            <a:xfrm>
              <a:off x="1570" y="2012"/>
              <a:ext cx="76"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6" name="Rectangle 136"/>
            <p:cNvSpPr>
              <a:spLocks noChangeArrowheads="1"/>
            </p:cNvSpPr>
            <p:nvPr/>
          </p:nvSpPr>
          <p:spPr bwMode="auto">
            <a:xfrm>
              <a:off x="1570" y="1741"/>
              <a:ext cx="76"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7" name="Rectangle 137"/>
            <p:cNvSpPr>
              <a:spLocks noChangeArrowheads="1"/>
            </p:cNvSpPr>
            <p:nvPr/>
          </p:nvSpPr>
          <p:spPr bwMode="auto">
            <a:xfrm>
              <a:off x="1570" y="1876"/>
              <a:ext cx="76"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8" name="Rectangle 138"/>
            <p:cNvSpPr>
              <a:spLocks noChangeArrowheads="1"/>
            </p:cNvSpPr>
            <p:nvPr/>
          </p:nvSpPr>
          <p:spPr bwMode="auto">
            <a:xfrm>
              <a:off x="1570" y="1983"/>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9" name="Rectangle 139"/>
            <p:cNvSpPr>
              <a:spLocks noChangeArrowheads="1"/>
            </p:cNvSpPr>
            <p:nvPr/>
          </p:nvSpPr>
          <p:spPr bwMode="auto">
            <a:xfrm>
              <a:off x="1570" y="1949"/>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0" name="Rectangle 140"/>
            <p:cNvSpPr>
              <a:spLocks noChangeArrowheads="1"/>
            </p:cNvSpPr>
            <p:nvPr/>
          </p:nvSpPr>
          <p:spPr bwMode="auto">
            <a:xfrm>
              <a:off x="1570" y="1920"/>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1" name="Rectangle 141"/>
            <p:cNvSpPr>
              <a:spLocks noChangeArrowheads="1"/>
            </p:cNvSpPr>
            <p:nvPr/>
          </p:nvSpPr>
          <p:spPr bwMode="auto">
            <a:xfrm>
              <a:off x="1570" y="1847"/>
              <a:ext cx="5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2" name="Rectangle 142"/>
            <p:cNvSpPr>
              <a:spLocks noChangeArrowheads="1"/>
            </p:cNvSpPr>
            <p:nvPr/>
          </p:nvSpPr>
          <p:spPr bwMode="auto">
            <a:xfrm>
              <a:off x="1570" y="1818"/>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3" name="Rectangle 143"/>
            <p:cNvSpPr>
              <a:spLocks noChangeArrowheads="1"/>
            </p:cNvSpPr>
            <p:nvPr/>
          </p:nvSpPr>
          <p:spPr bwMode="auto">
            <a:xfrm>
              <a:off x="1570" y="1784"/>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4" name="Rectangle 144"/>
            <p:cNvSpPr>
              <a:spLocks noChangeArrowheads="1"/>
            </p:cNvSpPr>
            <p:nvPr/>
          </p:nvSpPr>
          <p:spPr bwMode="auto">
            <a:xfrm>
              <a:off x="1570" y="1717"/>
              <a:ext cx="52" cy="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5" name="Rectangle 145"/>
            <p:cNvSpPr>
              <a:spLocks noChangeArrowheads="1"/>
            </p:cNvSpPr>
            <p:nvPr/>
          </p:nvSpPr>
          <p:spPr bwMode="auto">
            <a:xfrm>
              <a:off x="1570" y="1683"/>
              <a:ext cx="5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6" name="Rectangle 146"/>
            <p:cNvSpPr>
              <a:spLocks noChangeArrowheads="1"/>
            </p:cNvSpPr>
            <p:nvPr/>
          </p:nvSpPr>
          <p:spPr bwMode="auto">
            <a:xfrm>
              <a:off x="1570" y="1649"/>
              <a:ext cx="5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114" name="组合 113"/>
          <p:cNvGrpSpPr/>
          <p:nvPr/>
        </p:nvGrpSpPr>
        <p:grpSpPr bwMode="auto">
          <a:xfrm>
            <a:off x="2757736" y="2199357"/>
            <a:ext cx="5584825" cy="1309688"/>
            <a:chOff x="2902244" y="2285650"/>
            <a:chExt cx="5585233" cy="1310457"/>
          </a:xfrm>
        </p:grpSpPr>
        <p:cxnSp>
          <p:nvCxnSpPr>
            <p:cNvPr id="115" name="直接连接符 114"/>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757736" y="3651873"/>
            <a:ext cx="5619750" cy="1026694"/>
            <a:chOff x="2757736" y="3651873"/>
            <a:chExt cx="5619750" cy="1026694"/>
          </a:xfrm>
        </p:grpSpPr>
        <p:grpSp>
          <p:nvGrpSpPr>
            <p:cNvPr id="117" name="组合 116"/>
            <p:cNvGrpSpPr/>
            <p:nvPr/>
          </p:nvGrpSpPr>
          <p:grpSpPr bwMode="auto">
            <a:xfrm>
              <a:off x="2757736" y="3651873"/>
              <a:ext cx="5619750" cy="1026694"/>
              <a:chOff x="2902244" y="3738810"/>
              <a:chExt cx="5620158" cy="1026837"/>
            </a:xfrm>
          </p:grpSpPr>
          <p:sp>
            <p:nvSpPr>
              <p:cNvPr id="118" name="TextBox 372"/>
              <p:cNvSpPr txBox="1">
                <a:spLocks noChangeArrowheads="1"/>
              </p:cNvSpPr>
              <p:nvPr/>
            </p:nvSpPr>
            <p:spPr bwMode="auto">
              <a:xfrm>
                <a:off x="3848944" y="3738810"/>
                <a:ext cx="204154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1400" dirty="0" smtClean="0">
                    <a:solidFill>
                      <a:srgbClr val="262626"/>
                    </a:solidFill>
                    <a:latin typeface="微软雅黑" pitchFamily="34" charset="-122"/>
                    <a:ea typeface="微软雅黑" pitchFamily="34" charset="-122"/>
                  </a:rPr>
                  <a:t>3.</a:t>
                </a:r>
                <a:r>
                  <a:rPr lang="zh-CN" altLang="en-US" sz="1400" dirty="0" smtClean="0">
                    <a:solidFill>
                      <a:srgbClr val="262626"/>
                    </a:solidFill>
                    <a:latin typeface="微软雅黑" pitchFamily="34" charset="-122"/>
                    <a:ea typeface="微软雅黑" pitchFamily="34" charset="-122"/>
                  </a:rPr>
                  <a:t>语言训练阶段</a:t>
                </a:r>
                <a:endParaRPr lang="zh-CN" altLang="en-US" sz="1400" dirty="0">
                  <a:solidFill>
                    <a:srgbClr val="262626"/>
                  </a:solidFill>
                  <a:latin typeface="微软雅黑" pitchFamily="34" charset="-122"/>
                  <a:ea typeface="微软雅黑" pitchFamily="34" charset="-122"/>
                </a:endParaRPr>
              </a:p>
            </p:txBody>
          </p:sp>
          <p:sp>
            <p:nvSpPr>
              <p:cNvPr id="119" name="TextBox 47"/>
              <p:cNvSpPr txBox="1">
                <a:spLocks noChangeArrowheads="1"/>
              </p:cNvSpPr>
              <p:nvPr/>
            </p:nvSpPr>
            <p:spPr bwMode="auto">
              <a:xfrm>
                <a:off x="3848944" y="4026879"/>
                <a:ext cx="4673458" cy="738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buNone/>
                </a:pPr>
                <a:r>
                  <a:rPr lang="zh-CN" altLang="en-US" sz="1400" dirty="0"/>
                  <a:t>语言训练阶段是在词汇积累的基础上，训练聋儿多说，由单字到短句，由简到繁，由少到多，逐渐做到能听懂别人的语言，使别人能听懂自己的语言。</a:t>
                </a:r>
                <a:endParaRPr lang="en-US" altLang="zh-CN" sz="1400" dirty="0"/>
              </a:p>
            </p:txBody>
          </p:sp>
          <p:sp>
            <p:nvSpPr>
              <p:cNvPr id="121" name="圆角矩形 120"/>
              <p:cNvSpPr/>
              <p:nvPr/>
            </p:nvSpPr>
            <p:spPr bwMode="auto">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24" name="Freeform 12"/>
            <p:cNvSpPr>
              <a:spLocks noEditPoints="1"/>
            </p:cNvSpPr>
            <p:nvPr/>
          </p:nvSpPr>
          <p:spPr bwMode="auto">
            <a:xfrm>
              <a:off x="2794454" y="3813312"/>
              <a:ext cx="841442" cy="656800"/>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bg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8"/>
          <p:cNvGrpSpPr/>
          <p:nvPr/>
        </p:nvGrpSpPr>
        <p:grpSpPr>
          <a:xfrm>
            <a:off x="2757736" y="2355725"/>
            <a:ext cx="5619750" cy="1152128"/>
            <a:chOff x="2757736" y="2355725"/>
            <a:chExt cx="5619750" cy="1152128"/>
          </a:xfrm>
        </p:grpSpPr>
        <p:grpSp>
          <p:nvGrpSpPr>
            <p:cNvPr id="105" name="组合 104"/>
            <p:cNvGrpSpPr/>
            <p:nvPr/>
          </p:nvGrpSpPr>
          <p:grpSpPr bwMode="auto">
            <a:xfrm>
              <a:off x="2757736" y="2355725"/>
              <a:ext cx="5619750" cy="1152128"/>
              <a:chOff x="2902244" y="2442838"/>
              <a:chExt cx="5620158" cy="1152290"/>
            </a:xfrm>
          </p:grpSpPr>
          <p:grpSp>
            <p:nvGrpSpPr>
              <p:cNvPr id="106" name="组合 6276"/>
              <p:cNvGrpSpPr/>
              <p:nvPr/>
            </p:nvGrpSpPr>
            <p:grpSpPr bwMode="auto">
              <a:xfrm>
                <a:off x="2902244" y="2462685"/>
                <a:ext cx="919291" cy="919291"/>
                <a:chOff x="2838310" y="2277105"/>
                <a:chExt cx="1129700" cy="1129700"/>
              </a:xfrm>
            </p:grpSpPr>
            <p:sp>
              <p:nvSpPr>
                <p:cNvPr id="109" name="圆角矩形 108"/>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13" name="Oval 157"/>
                <p:cNvSpPr>
                  <a:spLocks noChangeArrowheads="1"/>
                </p:cNvSpPr>
                <p:nvPr/>
              </p:nvSpPr>
              <p:spPr bwMode="auto">
                <a:xfrm>
                  <a:off x="3249062" y="2708533"/>
                  <a:ext cx="125885" cy="125885"/>
                </a:xfrm>
                <a:prstGeom prst="ellipse">
                  <a:avLst/>
                </a:pr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a:solidFill>
                      <a:srgbClr val="000000"/>
                    </a:solidFill>
                  </a:endParaRPr>
                </a:p>
              </p:txBody>
            </p:sp>
          </p:grpSp>
          <p:sp>
            <p:nvSpPr>
              <p:cNvPr id="107" name="TextBox 370"/>
              <p:cNvSpPr txBox="1">
                <a:spLocks noChangeArrowheads="1"/>
              </p:cNvSpPr>
              <p:nvPr/>
            </p:nvSpPr>
            <p:spPr bwMode="auto">
              <a:xfrm>
                <a:off x="3848944" y="2442838"/>
                <a:ext cx="2041543" cy="30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1400" dirty="0" smtClean="0">
                    <a:solidFill>
                      <a:srgbClr val="262626"/>
                    </a:solidFill>
                    <a:latin typeface="微软雅黑" pitchFamily="34" charset="-122"/>
                    <a:ea typeface="微软雅黑" pitchFamily="34" charset="-122"/>
                  </a:rPr>
                  <a:t>2.</a:t>
                </a:r>
                <a:r>
                  <a:rPr lang="zh-CN" altLang="en-US" sz="1400" dirty="0" smtClean="0">
                    <a:solidFill>
                      <a:srgbClr val="262626"/>
                    </a:solidFill>
                    <a:latin typeface="微软雅黑" pitchFamily="34" charset="-122"/>
                    <a:ea typeface="微软雅黑" pitchFamily="34" charset="-122"/>
                  </a:rPr>
                  <a:t>词汇累计阶段</a:t>
                </a:r>
                <a:endParaRPr lang="en-US" altLang="zh-CN" sz="1400" dirty="0" smtClean="0">
                  <a:solidFill>
                    <a:srgbClr val="262626"/>
                  </a:solidFill>
                  <a:latin typeface="微软雅黑" pitchFamily="34" charset="-122"/>
                  <a:ea typeface="微软雅黑" pitchFamily="34" charset="-122"/>
                </a:endParaRPr>
              </a:p>
            </p:txBody>
          </p:sp>
          <p:sp>
            <p:nvSpPr>
              <p:cNvPr id="108" name="TextBox 47"/>
              <p:cNvSpPr txBox="1">
                <a:spLocks noChangeArrowheads="1"/>
              </p:cNvSpPr>
              <p:nvPr/>
            </p:nvSpPr>
            <p:spPr bwMode="auto">
              <a:xfrm>
                <a:off x="3848944" y="2702451"/>
                <a:ext cx="4673458" cy="892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400" dirty="0"/>
                  <a:t>词汇的积累阶段是在听觉训练基础上辅佐以视觉和其他感觉使他们知道更多社会事物，把看到触到的东西与声音信号结合在脑子里形成信号，使他们逐渐理解言语含义。</a:t>
                </a:r>
                <a:endParaRPr lang="en-US" altLang="zh-CN" sz="1400" dirty="0"/>
              </a:p>
              <a:p>
                <a:endParaRPr lang="zh-CN" altLang="en-US" sz="1000" dirty="0">
                  <a:solidFill>
                    <a:srgbClr val="262626"/>
                  </a:solidFill>
                  <a:latin typeface="微软雅黑" pitchFamily="34" charset="-122"/>
                  <a:ea typeface="微软雅黑" pitchFamily="34" charset="-122"/>
                </a:endParaRPr>
              </a:p>
            </p:txBody>
          </p:sp>
        </p:grpSp>
        <p:sp>
          <p:nvSpPr>
            <p:cNvPr id="125" name="Freeform 26"/>
            <p:cNvSpPr>
              <a:spLocks noEditPoints="1"/>
            </p:cNvSpPr>
            <p:nvPr/>
          </p:nvSpPr>
          <p:spPr bwMode="auto">
            <a:xfrm>
              <a:off x="2843808" y="2499742"/>
              <a:ext cx="738570" cy="685815"/>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 name="组合 6"/>
          <p:cNvGrpSpPr/>
          <p:nvPr/>
        </p:nvGrpSpPr>
        <p:grpSpPr>
          <a:xfrm>
            <a:off x="2757736" y="1049822"/>
            <a:ext cx="5619750" cy="964448"/>
            <a:chOff x="2757736" y="1049822"/>
            <a:chExt cx="5619750" cy="964448"/>
          </a:xfrm>
        </p:grpSpPr>
        <p:grpSp>
          <p:nvGrpSpPr>
            <p:cNvPr id="97" name="组合 96"/>
            <p:cNvGrpSpPr/>
            <p:nvPr/>
          </p:nvGrpSpPr>
          <p:grpSpPr bwMode="auto">
            <a:xfrm>
              <a:off x="2757736" y="1059583"/>
              <a:ext cx="5619750" cy="954687"/>
              <a:chOff x="2902244" y="1148403"/>
              <a:chExt cx="5620158" cy="954822"/>
            </a:xfrm>
          </p:grpSpPr>
          <p:sp>
            <p:nvSpPr>
              <p:cNvPr id="101" name="圆角矩形 100"/>
              <p:cNvSpPr/>
              <p:nvPr/>
            </p:nvSpPr>
            <p:spPr bwMode="auto">
              <a:xfrm>
                <a:off x="2902244" y="1148403"/>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00" name="TextBox 47"/>
              <p:cNvSpPr txBox="1">
                <a:spLocks noChangeArrowheads="1"/>
              </p:cNvSpPr>
              <p:nvPr/>
            </p:nvSpPr>
            <p:spPr bwMode="auto">
              <a:xfrm>
                <a:off x="3848944" y="1364457"/>
                <a:ext cx="4673458" cy="738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buNone/>
                </a:pPr>
                <a:r>
                  <a:rPr lang="zh-CN" altLang="en-US" sz="1400" dirty="0"/>
                  <a:t>听觉训练阶段主要是利用聋儿的残余听力去倾听各种声音，唤醒其“沉睡状态”，并经常给予刺激，反复训练，反复强化，使聋儿逐渐适应日常各种声音，步入有声社会。</a:t>
                </a:r>
                <a:endParaRPr lang="en-US" altLang="zh-CN" sz="1400" dirty="0"/>
              </a:p>
            </p:txBody>
          </p:sp>
        </p:grpSp>
        <p:sp>
          <p:nvSpPr>
            <p:cNvPr id="123" name="Freeform 36"/>
            <p:cNvSpPr>
              <a:spLocks noEditPoints="1"/>
            </p:cNvSpPr>
            <p:nvPr/>
          </p:nvSpPr>
          <p:spPr bwMode="auto">
            <a:xfrm>
              <a:off x="2771800" y="1131590"/>
              <a:ext cx="875733" cy="738570"/>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chemeClr val="bg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3707904" y="1049822"/>
              <a:ext cx="1410964" cy="307777"/>
            </a:xfrm>
            <a:prstGeom prst="rect">
              <a:avLst/>
            </a:prstGeom>
          </p:spPr>
          <p:txBody>
            <a:bodyPr wrap="none">
              <a:spAutoFit/>
            </a:bodyPr>
            <a:lstStyle/>
            <a:p>
              <a:r>
                <a:rPr lang="en-US" altLang="zh-CN" sz="1400" dirty="0">
                  <a:solidFill>
                    <a:srgbClr val="262626"/>
                  </a:solidFill>
                  <a:latin typeface="微软雅黑" pitchFamily="34" charset="-122"/>
                  <a:ea typeface="微软雅黑" pitchFamily="34" charset="-122"/>
                </a:rPr>
                <a:t>1.</a:t>
              </a:r>
              <a:r>
                <a:rPr lang="zh-CN" altLang="en-US" sz="1400" dirty="0">
                  <a:solidFill>
                    <a:srgbClr val="262626"/>
                  </a:solidFill>
                  <a:latin typeface="微软雅黑" pitchFamily="34" charset="-122"/>
                  <a:ea typeface="微软雅黑" pitchFamily="34" charset="-122"/>
                </a:rPr>
                <a:t>听觉训练阶段</a:t>
              </a:r>
            </a:p>
          </p:txBody>
        </p:sp>
      </p:grpSp>
    </p:spTree>
    <p:extLst>
      <p:ext uri="{BB962C8B-B14F-4D97-AF65-F5344CB8AC3E}">
        <p14:creationId xmlns="" xmlns:p14="http://schemas.microsoft.com/office/powerpoint/2010/main" val="875465434"/>
      </p:ext>
    </p:extLst>
  </p:cSld>
  <p:clrMapOvr>
    <a:masterClrMapping/>
  </p:clrMapOvr>
  <mc:AlternateContent xmlns:mc="http://schemas.openxmlformats.org/markup-compatibility/2006">
    <mc:Choice xmlns="" xmlns:p14="http://schemas.microsoft.com/office/powerpoint/2010/main" Requires="p14">
      <p:transition spd="slow" p14:dur="1200" advClick="0" advTm="3863">
        <p14:prism/>
      </p:transition>
    </mc:Choice>
    <mc:Fallback>
      <p:transition spd="slow" advClick="0" advTm="38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2" presetClass="entr" presetSubtype="8" fill="hold" nodeType="withEffect">
                                  <p:stCondLst>
                                    <p:cond delay="2750"/>
                                  </p:stCondLst>
                                  <p:childTnLst>
                                    <p:set>
                                      <p:cBhvr>
                                        <p:cTn id="13" dur="1" fill="hold">
                                          <p:stCondLst>
                                            <p:cond delay="0"/>
                                          </p:stCondLst>
                                        </p:cTn>
                                        <p:tgtEl>
                                          <p:spTgt spid="114"/>
                                        </p:tgtEl>
                                        <p:attrNameLst>
                                          <p:attrName>style.visibility</p:attrName>
                                        </p:attrNameLst>
                                      </p:cBhvr>
                                      <p:to>
                                        <p:strVal val="visible"/>
                                      </p:to>
                                    </p:set>
                                    <p:animEffect transition="in" filter="wipe(left)">
                                      <p:cBhvr>
                                        <p:cTn id="14" dur="500"/>
                                        <p:tgtEl>
                                          <p:spTgt spid="114"/>
                                        </p:tgtEl>
                                      </p:cBhvr>
                                    </p:animEffect>
                                  </p:childTnLst>
                                </p:cTn>
                              </p:par>
                            </p:childTnLst>
                          </p:cTn>
                        </p:par>
                        <p:par>
                          <p:cTn id="15" fill="hold">
                            <p:stCondLst>
                              <p:cond delay="325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3750"/>
                            </p:stCondLst>
                            <p:childTnLst>
                              <p:par>
                                <p:cTn id="21" presetID="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4250"/>
                            </p:stCondLst>
                            <p:childTnLst>
                              <p:par>
                                <p:cTn id="26" presetID="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46"/>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358" y="-9190"/>
            <a:ext cx="4053448" cy="5152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 xmlns:a14="http://schemas.microsoft.com/office/drawing/2010/main" w="9525">
                <a:solidFill>
                  <a:srgbClr val="000000"/>
                </a:solidFill>
                <a:round/>
              </a14:hiddenLine>
            </a:ext>
          </a:extLst>
        </p:spPr>
        <p:txBody>
          <a:bodyPr anchor="ctr"/>
          <a:lstStyle/>
          <a:p>
            <a:endParaRPr lang="zh-CN" altLang="en-US"/>
          </a:p>
        </p:txBody>
      </p:sp>
      <p:sp>
        <p:nvSpPr>
          <p:cNvPr id="7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
        <p:nvSpPr>
          <p:cNvPr id="78" name="TextBox 77"/>
          <p:cNvSpPr txBox="1"/>
          <p:nvPr/>
        </p:nvSpPr>
        <p:spPr>
          <a:xfrm>
            <a:off x="4644008" y="248413"/>
            <a:ext cx="2864272" cy="523137"/>
          </a:xfrm>
          <a:prstGeom prst="rect">
            <a:avLst/>
          </a:prstGeom>
          <a:noFill/>
        </p:spPr>
        <p:txBody>
          <a:bodyPr wrap="square" lIns="91361" tIns="45679" rIns="91361" bIns="45679">
            <a:spAutoFit/>
          </a:bodyPr>
          <a:lstStyle/>
          <a:p>
            <a:pPr>
              <a:defRPr/>
            </a:pPr>
            <a:r>
              <a:rPr lang="zh-CN" altLang="en-US" sz="2800" b="1" dirty="0" smtClean="0">
                <a:solidFill>
                  <a:schemeClr val="bg2">
                    <a:lumMod val="75000"/>
                  </a:schemeClr>
                </a:solidFill>
                <a:latin typeface="微软雅黑" pitchFamily="34" charset="-122"/>
                <a:ea typeface="微软雅黑" pitchFamily="34" charset="-122"/>
              </a:rPr>
              <a:t>人工耳蜗维护</a:t>
            </a:r>
            <a:endParaRPr lang="en-US" altLang="zh-CN" sz="2800" b="1" dirty="0" smtClean="0">
              <a:solidFill>
                <a:schemeClr val="bg2">
                  <a:lumMod val="75000"/>
                </a:schemeClr>
              </a:solidFill>
              <a:latin typeface="微软雅黑" pitchFamily="34" charset="-122"/>
              <a:ea typeface="微软雅黑" pitchFamily="34" charset="-122"/>
            </a:endParaRPr>
          </a:p>
        </p:txBody>
      </p:sp>
      <p:sp>
        <p:nvSpPr>
          <p:cNvPr id="2" name="棱台 1"/>
          <p:cNvSpPr/>
          <p:nvPr/>
        </p:nvSpPr>
        <p:spPr>
          <a:xfrm>
            <a:off x="3995936" y="1491630"/>
            <a:ext cx="4608512" cy="2592288"/>
          </a:xfrm>
          <a:prstGeom prst="bevel">
            <a:avLst>
              <a:gd name="adj" fmla="val 42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zh-CN" altLang="en-US" dirty="0"/>
              <a:t>语言训练阶段是在词汇积累的基础上，训练聋儿多说，由单字到短句，由简到繁，由少到多，逐渐做到能听懂别人的语言，使别人能听懂自己的语言。</a:t>
            </a:r>
            <a:endParaRPr lang="en-US" altLang="zh-CN" dirty="0"/>
          </a:p>
        </p:txBody>
      </p:sp>
    </p:spTree>
  </p:cSld>
  <p:clrMapOvr>
    <a:masterClrMapping/>
  </p:clrMapOvr>
  <p:transition spd="slow" advClick="0" advTm="518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78"/>
                                        </p:tgtEl>
                                        <p:attrNameLst>
                                          <p:attrName>style.visibility</p:attrName>
                                        </p:attrNameLst>
                                      </p:cBhvr>
                                      <p:to>
                                        <p:strVal val="visible"/>
                                      </p:to>
                                    </p:set>
                                    <p:anim calcmode="lin" valueType="num">
                                      <p:cBhvr>
                                        <p:cTn id="7" dur="250" fill="hold"/>
                                        <p:tgtEl>
                                          <p:spTgt spid="78"/>
                                        </p:tgtEl>
                                        <p:attrNameLst>
                                          <p:attrName>ppt_x</p:attrName>
                                        </p:attrNameLst>
                                      </p:cBhvr>
                                      <p:tavLst>
                                        <p:tav tm="0">
                                          <p:val>
                                            <p:strVal val="#ppt_x"/>
                                          </p:val>
                                        </p:tav>
                                        <p:tav tm="100000">
                                          <p:val>
                                            <p:strVal val="#ppt_x"/>
                                          </p:val>
                                        </p:tav>
                                      </p:tavLst>
                                    </p:anim>
                                    <p:anim calcmode="lin" valueType="num">
                                      <p:cBhvr>
                                        <p:cTn id="8" dur="250" fill="hold"/>
                                        <p:tgtEl>
                                          <p:spTgt spid="78"/>
                                        </p:tgtEl>
                                        <p:attrNameLst>
                                          <p:attrName>ppt_y</p:attrName>
                                        </p:attrNameLst>
                                      </p:cBhvr>
                                      <p:tavLst>
                                        <p:tav tm="0">
                                          <p:val>
                                            <p:strVal val="#ppt_y-#ppt_h/2"/>
                                          </p:val>
                                        </p:tav>
                                        <p:tav tm="100000">
                                          <p:val>
                                            <p:strVal val="#ppt_y"/>
                                          </p:val>
                                        </p:tav>
                                      </p:tavLst>
                                    </p:anim>
                                    <p:anim calcmode="lin" valueType="num">
                                      <p:cBhvr>
                                        <p:cTn id="9" dur="250" fill="hold"/>
                                        <p:tgtEl>
                                          <p:spTgt spid="78"/>
                                        </p:tgtEl>
                                        <p:attrNameLst>
                                          <p:attrName>ppt_w</p:attrName>
                                        </p:attrNameLst>
                                      </p:cBhvr>
                                      <p:tavLst>
                                        <p:tav tm="0">
                                          <p:val>
                                            <p:strVal val="#ppt_w"/>
                                          </p:val>
                                        </p:tav>
                                        <p:tav tm="100000">
                                          <p:val>
                                            <p:strVal val="#ppt_w"/>
                                          </p:val>
                                        </p:tav>
                                      </p:tavLst>
                                    </p:anim>
                                    <p:anim calcmode="lin" valueType="num">
                                      <p:cBhvr>
                                        <p:cTn id="10" dur="250" fill="hold"/>
                                        <p:tgtEl>
                                          <p:spTgt spid="78"/>
                                        </p:tgtEl>
                                        <p:attrNameLst>
                                          <p:attrName>ppt_h</p:attrName>
                                        </p:attrNameLst>
                                      </p:cBhvr>
                                      <p:tavLst>
                                        <p:tav tm="0">
                                          <p:val>
                                            <p:fltVal val="0"/>
                                          </p:val>
                                        </p:tav>
                                        <p:tav tm="100000">
                                          <p:val>
                                            <p:strVal val="#ppt_h"/>
                                          </p:val>
                                        </p:tav>
                                      </p:tavLst>
                                    </p:anim>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6"/>
          <p:cNvSpPr>
            <a:spLocks noChangeShapeType="1"/>
          </p:cNvSpPr>
          <p:nvPr/>
        </p:nvSpPr>
        <p:spPr bwMode="gray">
          <a:xfrm>
            <a:off x="3336238" y="2243733"/>
            <a:ext cx="0" cy="2125460"/>
          </a:xfrm>
          <a:prstGeom prst="line">
            <a:avLst/>
          </a:prstGeom>
          <a:noFill/>
          <a:ln w="9525">
            <a:solidFill>
              <a:srgbClr val="1C1C1C"/>
            </a:solidFill>
            <a:prstDash val="dash"/>
            <a:round/>
          </a:ln>
          <a:extLst>
            <a:ext uri="{909E8E84-426E-40DD-AFC4-6F175D3DCCD1}">
              <a14:hiddenFill xmlns="" xmlns:a14="http://schemas.microsoft.com/office/drawing/2010/main">
                <a:noFill/>
              </a14:hiddenFill>
            </a:ext>
          </a:extLst>
        </p:spPr>
        <p:txBody>
          <a:bodyPr wrap="none" anchor="ctr"/>
          <a:lstStyle/>
          <a:p>
            <a:endParaRPr lang="zh-CN" altLang="en-US">
              <a:latin typeface="+mn-ea"/>
            </a:endParaRPr>
          </a:p>
        </p:txBody>
      </p:sp>
      <p:sp>
        <p:nvSpPr>
          <p:cNvPr id="13" name="Line 7"/>
          <p:cNvSpPr>
            <a:spLocks noChangeShapeType="1"/>
          </p:cNvSpPr>
          <p:nvPr/>
        </p:nvSpPr>
        <p:spPr bwMode="gray">
          <a:xfrm>
            <a:off x="5404483" y="2152886"/>
            <a:ext cx="0" cy="2216307"/>
          </a:xfrm>
          <a:prstGeom prst="line">
            <a:avLst/>
          </a:prstGeom>
          <a:noFill/>
          <a:ln w="9525">
            <a:solidFill>
              <a:srgbClr val="1C1C1C"/>
            </a:solidFill>
            <a:prstDash val="dash"/>
            <a:round/>
          </a:ln>
          <a:extLst>
            <a:ext uri="{909E8E84-426E-40DD-AFC4-6F175D3DCCD1}">
              <a14:hiddenFill xmlns="" xmlns:a14="http://schemas.microsoft.com/office/drawing/2010/main">
                <a:noFill/>
              </a14:hiddenFill>
            </a:ext>
          </a:extLst>
        </p:spPr>
        <p:txBody>
          <a:bodyPr wrap="none" anchor="ctr"/>
          <a:lstStyle/>
          <a:p>
            <a:endParaRPr lang="zh-CN" altLang="en-US">
              <a:latin typeface="+mn-ea"/>
            </a:endParaRPr>
          </a:p>
        </p:txBody>
      </p:sp>
      <p:sp>
        <p:nvSpPr>
          <p:cNvPr id="15" name="Freeform 9"/>
          <p:cNvSpPr/>
          <p:nvPr/>
        </p:nvSpPr>
        <p:spPr bwMode="gray">
          <a:xfrm>
            <a:off x="1301160" y="623466"/>
            <a:ext cx="6768752" cy="1623202"/>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wrap="none" anchor="ctr">
            <a:flatTx/>
          </a:bodyPr>
          <a:lstStyle/>
          <a:p>
            <a:pPr>
              <a:defRPr/>
            </a:pPr>
            <a:endParaRPr lang="zh-CN" altLang="en-US">
              <a:latin typeface="+mn-ea"/>
            </a:endParaRPr>
          </a:p>
        </p:txBody>
      </p:sp>
      <p:grpSp>
        <p:nvGrpSpPr>
          <p:cNvPr id="16" name="组合 15"/>
          <p:cNvGrpSpPr/>
          <p:nvPr/>
        </p:nvGrpSpPr>
        <p:grpSpPr>
          <a:xfrm>
            <a:off x="1403648" y="2080878"/>
            <a:ext cx="1834452" cy="2795128"/>
            <a:chOff x="1403648" y="2139702"/>
            <a:chExt cx="1834452" cy="2795128"/>
          </a:xfrm>
        </p:grpSpPr>
        <p:sp>
          <p:nvSpPr>
            <p:cNvPr id="18" name="Text Box 16"/>
            <p:cNvSpPr txBox="1">
              <a:spLocks noChangeArrowheads="1"/>
            </p:cNvSpPr>
            <p:nvPr/>
          </p:nvSpPr>
          <p:spPr bwMode="auto">
            <a:xfrm>
              <a:off x="1403648" y="2626506"/>
              <a:ext cx="1747591" cy="2308324"/>
            </a:xfrm>
            <a:prstGeom prst="rect">
              <a:avLst/>
            </a:prstGeom>
            <a:noFill/>
            <a:ln w="9525">
              <a:noFill/>
              <a:miter lim="800000"/>
            </a:ln>
            <a:effectLst/>
          </p:spPr>
          <p:txBody>
            <a:bodyPr wrap="square">
              <a:spAutoFit/>
            </a:bodyPr>
            <a:lstStyle/>
            <a:p>
              <a:pPr algn="just">
                <a:lnSpc>
                  <a:spcPct val="120000"/>
                </a:lnSpc>
              </a:pPr>
              <a:r>
                <a:rPr lang="zh-CN" altLang="en-US" dirty="0">
                  <a:solidFill>
                    <a:schemeClr val="bg2">
                      <a:lumMod val="75000"/>
                    </a:schemeClr>
                  </a:solidFill>
                  <a:ea typeface="华文新魏" pitchFamily="2" charset="-122"/>
                </a:rPr>
                <a:t>人工耳蜗植入已成为当今帮助重度感音性耳聋患者恢复听力的最有效的康复方法</a:t>
              </a:r>
            </a:p>
            <a:p>
              <a:pPr algn="just">
                <a:lnSpc>
                  <a:spcPct val="120000"/>
                </a:lnSpc>
              </a:pP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9" name="文本框 76"/>
            <p:cNvSpPr>
              <a:spLocks noChangeArrowheads="1"/>
            </p:cNvSpPr>
            <p:nvPr/>
          </p:nvSpPr>
          <p:spPr bwMode="auto">
            <a:xfrm>
              <a:off x="2336901" y="2139702"/>
              <a:ext cx="901199" cy="623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a:solidFill>
                    <a:schemeClr val="tx2"/>
                  </a:solidFill>
                  <a:latin typeface="+mn-ea"/>
                </a:rPr>
                <a:t>01</a:t>
              </a:r>
              <a:endParaRPr lang="zh-CN" altLang="en-US" sz="3600" b="1" dirty="0">
                <a:solidFill>
                  <a:schemeClr val="tx2"/>
                </a:solidFill>
                <a:latin typeface="+mn-ea"/>
              </a:endParaRPr>
            </a:p>
          </p:txBody>
        </p:sp>
      </p:grpSp>
      <p:grpSp>
        <p:nvGrpSpPr>
          <p:cNvPr id="20" name="组合 19"/>
          <p:cNvGrpSpPr/>
          <p:nvPr/>
        </p:nvGrpSpPr>
        <p:grpSpPr>
          <a:xfrm>
            <a:off x="3634213" y="2080878"/>
            <a:ext cx="1691107" cy="1759141"/>
            <a:chOff x="3566981" y="2139702"/>
            <a:chExt cx="1758338" cy="1759141"/>
          </a:xfrm>
        </p:grpSpPr>
        <p:sp>
          <p:nvSpPr>
            <p:cNvPr id="22" name="Text Box 16"/>
            <p:cNvSpPr txBox="1">
              <a:spLocks noChangeArrowheads="1"/>
            </p:cNvSpPr>
            <p:nvPr/>
          </p:nvSpPr>
          <p:spPr bwMode="auto">
            <a:xfrm>
              <a:off x="3566981" y="2698514"/>
              <a:ext cx="1723778" cy="1200329"/>
            </a:xfrm>
            <a:prstGeom prst="rect">
              <a:avLst/>
            </a:prstGeom>
            <a:noFill/>
            <a:ln w="9525">
              <a:noFill/>
              <a:miter lim="800000"/>
            </a:ln>
            <a:effectLst/>
          </p:spPr>
          <p:txBody>
            <a:bodyPr wrap="square">
              <a:spAutoFit/>
            </a:bodyPr>
            <a:lstStyle/>
            <a:p>
              <a:r>
                <a:rPr lang="zh-CN" altLang="en-US" dirty="0">
                  <a:solidFill>
                    <a:schemeClr val="bg2">
                      <a:lumMod val="75000"/>
                    </a:schemeClr>
                  </a:solidFill>
                  <a:ea typeface="华文新魏" pitchFamily="2" charset="-122"/>
                </a:rPr>
                <a:t>应严格掌握其适应证和禁忌证，做好术前评估工作</a:t>
              </a:r>
            </a:p>
          </p:txBody>
        </p:sp>
        <p:sp>
          <p:nvSpPr>
            <p:cNvPr id="23" name="文本框 76"/>
            <p:cNvSpPr>
              <a:spLocks noChangeArrowheads="1"/>
            </p:cNvSpPr>
            <p:nvPr/>
          </p:nvSpPr>
          <p:spPr bwMode="auto">
            <a:xfrm>
              <a:off x="4382045" y="2139702"/>
              <a:ext cx="943274" cy="623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smtClean="0">
                  <a:solidFill>
                    <a:schemeClr val="tx2"/>
                  </a:solidFill>
                  <a:latin typeface="+mn-ea"/>
                </a:rPr>
                <a:t>02</a:t>
              </a:r>
              <a:endParaRPr lang="zh-CN" altLang="en-US" sz="3600" b="1" dirty="0">
                <a:solidFill>
                  <a:schemeClr val="tx2"/>
                </a:solidFill>
                <a:latin typeface="+mn-ea"/>
              </a:endParaRPr>
            </a:p>
          </p:txBody>
        </p:sp>
      </p:grpSp>
      <p:grpSp>
        <p:nvGrpSpPr>
          <p:cNvPr id="24" name="组合 23"/>
          <p:cNvGrpSpPr/>
          <p:nvPr/>
        </p:nvGrpSpPr>
        <p:grpSpPr>
          <a:xfrm>
            <a:off x="5724369" y="2080878"/>
            <a:ext cx="1753501" cy="1998972"/>
            <a:chOff x="5724369" y="2139702"/>
            <a:chExt cx="1753501" cy="1998972"/>
          </a:xfrm>
        </p:grpSpPr>
        <p:sp>
          <p:nvSpPr>
            <p:cNvPr id="26" name="Text Box 16"/>
            <p:cNvSpPr txBox="1">
              <a:spLocks noChangeArrowheads="1"/>
            </p:cNvSpPr>
            <p:nvPr/>
          </p:nvSpPr>
          <p:spPr bwMode="auto">
            <a:xfrm>
              <a:off x="5724369" y="2661346"/>
              <a:ext cx="1655943" cy="1477328"/>
            </a:xfrm>
            <a:prstGeom prst="rect">
              <a:avLst/>
            </a:prstGeom>
            <a:noFill/>
            <a:ln w="9525">
              <a:noFill/>
              <a:miter lim="800000"/>
            </a:ln>
            <a:effectLst/>
          </p:spPr>
          <p:txBody>
            <a:bodyPr wrap="square">
              <a:spAutoFit/>
            </a:bodyPr>
            <a:lstStyle/>
            <a:p>
              <a:r>
                <a:rPr lang="zh-CN" altLang="en-US" dirty="0">
                  <a:solidFill>
                    <a:schemeClr val="bg2">
                      <a:lumMod val="75000"/>
                    </a:schemeClr>
                  </a:solidFill>
                  <a:ea typeface="华文新魏" pitchFamily="2" charset="-122"/>
                </a:rPr>
                <a:t>推行早期干预，努力做到早诊断，早治疗，早进行听力语言训练</a:t>
              </a:r>
            </a:p>
          </p:txBody>
        </p:sp>
        <p:sp>
          <p:nvSpPr>
            <p:cNvPr id="27" name="文本框 76"/>
            <p:cNvSpPr>
              <a:spLocks noChangeArrowheads="1"/>
            </p:cNvSpPr>
            <p:nvPr/>
          </p:nvSpPr>
          <p:spPr bwMode="auto">
            <a:xfrm>
              <a:off x="6588224" y="2139702"/>
              <a:ext cx="889646" cy="623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smtClean="0">
                  <a:solidFill>
                    <a:schemeClr val="tx2"/>
                  </a:solidFill>
                  <a:latin typeface="+mn-ea"/>
                </a:rPr>
                <a:t>03</a:t>
              </a:r>
              <a:endParaRPr lang="zh-CN" altLang="en-US" sz="3600" b="1" dirty="0">
                <a:solidFill>
                  <a:schemeClr val="tx2"/>
                </a:solidFill>
                <a:latin typeface="+mn-ea"/>
              </a:endParaRPr>
            </a:p>
          </p:txBody>
        </p:sp>
      </p:grpSp>
      <p:sp>
        <p:nvSpPr>
          <p:cNvPr id="30" name="TextBox 29"/>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总结（</a:t>
            </a:r>
            <a:r>
              <a:rPr lang="en-US" altLang="zh-CN" sz="2000" b="1" dirty="0">
                <a:solidFill>
                  <a:schemeClr val="tx1">
                    <a:lumMod val="75000"/>
                    <a:lumOff val="25000"/>
                  </a:schemeClr>
                </a:solidFill>
              </a:rPr>
              <a:t>summary</a:t>
            </a:r>
            <a:r>
              <a:rPr lang="zh-CN" altLang="en-US" sz="2000" b="1" dirty="0">
                <a:solidFill>
                  <a:schemeClr val="tx1">
                    <a:lumMod val="75000"/>
                    <a:lumOff val="25000"/>
                  </a:schemeClr>
                </a:solidFill>
              </a:rPr>
              <a:t>）</a:t>
            </a:r>
          </a:p>
        </p:txBody>
      </p:sp>
    </p:spTree>
    <p:extLst>
      <p:ext uri="{BB962C8B-B14F-4D97-AF65-F5344CB8AC3E}">
        <p14:creationId xmlns="" xmlns:p14="http://schemas.microsoft.com/office/powerpoint/2010/main" val="3199790953"/>
      </p:ext>
    </p:extLst>
  </p:cSld>
  <p:clrMapOvr>
    <a:masterClrMapping/>
  </p:clrMapOvr>
  <mc:AlternateContent xmlns:mc="http://schemas.openxmlformats.org/markup-compatibility/2006">
    <mc:Choice xmlns="" xmlns:p14="http://schemas.microsoft.com/office/powerpoint/2010/main" Requires="p14">
      <p:transition spd="slow" p14:dur="1400" advClick="0" advTm="3360">
        <p14:doors dir="vert"/>
      </p:transition>
    </mc:Choice>
    <mc:Fallback>
      <p:transition spd="slow" advClick="0" advTm="33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1000"/>
                                        <p:tgtEl>
                                          <p:spTgt spid="20"/>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descr="D:\小星星星星星星星\星.素材\shutterstock收费图片\8.医药医疗卫生健康\shutterstock_94675048.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8558"/>
          <a:stretch>
            <a:fillRect/>
          </a:stretch>
        </p:blipFill>
        <p:spPr bwMode="auto">
          <a:xfrm>
            <a:off x="0" y="1"/>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169" name="文本框 21"/>
          <p:cNvSpPr txBox="1"/>
          <p:nvPr/>
        </p:nvSpPr>
        <p:spPr>
          <a:xfrm>
            <a:off x="4427984" y="1913037"/>
            <a:ext cx="3168352" cy="938719"/>
          </a:xfrm>
          <a:prstGeom prst="rect">
            <a:avLst/>
          </a:prstGeom>
          <a:noFill/>
        </p:spPr>
        <p:txBody>
          <a:bodyPr wrap="square" rtlCol="0">
            <a:spAutoFit/>
          </a:bodyPr>
          <a:lstStyle/>
          <a:p>
            <a:r>
              <a:rPr lang="zh-CN" altLang="en-US" sz="5500" b="1" spc="300" dirty="0" smtClean="0">
                <a:solidFill>
                  <a:schemeClr val="tx1">
                    <a:lumMod val="90000"/>
                    <a:lumOff val="10000"/>
                  </a:schemeClr>
                </a:solidFill>
                <a:latin typeface="微软雅黑" pitchFamily="34" charset="-122"/>
                <a:ea typeface="微软雅黑" pitchFamily="34" charset="-122"/>
              </a:rPr>
              <a:t>谢谢观看</a:t>
            </a:r>
            <a:endParaRPr lang="en-US" altLang="zh-CN" sz="5500" b="1" spc="300" dirty="0" smtClean="0">
              <a:solidFill>
                <a:schemeClr val="tx1">
                  <a:lumMod val="90000"/>
                  <a:lumOff val="1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3700" fill="hold"/>
                                        <p:tgtEl>
                                          <p:spTgt spid="167"/>
                                        </p:tgtEl>
                                        <p:attrNameLst>
                                          <p:attrName>ppt_w</p:attrName>
                                        </p:attrNameLst>
                                      </p:cBhvr>
                                      <p:tavLst>
                                        <p:tav tm="0">
                                          <p:val>
                                            <p:strVal val="4/3*#ppt_w"/>
                                          </p:val>
                                        </p:tav>
                                        <p:tav tm="100000">
                                          <p:val>
                                            <p:strVal val="#ppt_w"/>
                                          </p:val>
                                        </p:tav>
                                      </p:tavLst>
                                    </p:anim>
                                    <p:anim calcmode="lin" valueType="num">
                                      <p:cBhvr>
                                        <p:cTn id="8" dur="3700" fill="hold"/>
                                        <p:tgtEl>
                                          <p:spTgt spid="167"/>
                                        </p:tgtEl>
                                        <p:attrNameLst>
                                          <p:attrName>ppt_h</p:attrName>
                                        </p:attrNameLst>
                                      </p:cBhvr>
                                      <p:tavLst>
                                        <p:tav tm="0">
                                          <p:val>
                                            <p:strVal val="4/3*#ppt_h"/>
                                          </p:val>
                                        </p:tav>
                                        <p:tav tm="100000">
                                          <p:val>
                                            <p:strVal val="#ppt_h"/>
                                          </p:val>
                                        </p:tav>
                                      </p:tavLst>
                                    </p:anim>
                                  </p:childTnLst>
                                </p:cTn>
                              </p:par>
                              <p:par>
                                <p:cTn id="9" presetID="39" presetClass="entr" presetSubtype="0" accel="100000" fill="hold" grpId="0" nodeType="withEffect">
                                  <p:stCondLst>
                                    <p:cond delay="1300"/>
                                  </p:stCondLst>
                                  <p:iterate type="lt">
                                    <p:tmPct val="10000"/>
                                  </p:iterate>
                                  <p:childTnLst>
                                    <p:set>
                                      <p:cBhvr>
                                        <p:cTn id="10" dur="1" fill="hold">
                                          <p:stCondLst>
                                            <p:cond delay="0"/>
                                          </p:stCondLst>
                                        </p:cTn>
                                        <p:tgtEl>
                                          <p:spTgt spid="169"/>
                                        </p:tgtEl>
                                        <p:attrNameLst>
                                          <p:attrName>style.visibility</p:attrName>
                                        </p:attrNameLst>
                                      </p:cBhvr>
                                      <p:to>
                                        <p:strVal val="visible"/>
                                      </p:to>
                                    </p:set>
                                    <p:anim calcmode="lin" valueType="num">
                                      <p:cBhvr>
                                        <p:cTn id="11" dur="500" fill="hold"/>
                                        <p:tgtEl>
                                          <p:spTgt spid="16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6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6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935596" y="1001750"/>
            <a:ext cx="7272808" cy="3370200"/>
          </a:xfrm>
          <a:prstGeom prst="roundRect">
            <a:avLst>
              <a:gd name="adj" fmla="val 438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403648" y="699542"/>
            <a:ext cx="2400540" cy="557194"/>
            <a:chOff x="947324" y="607654"/>
            <a:chExt cx="2400540" cy="557194"/>
          </a:xfrm>
        </p:grpSpPr>
        <p:sp>
          <p:nvSpPr>
            <p:cNvPr id="12" name="圆角矩形 11"/>
            <p:cNvSpPr/>
            <p:nvPr/>
          </p:nvSpPr>
          <p:spPr>
            <a:xfrm>
              <a:off x="947324" y="607654"/>
              <a:ext cx="2400540" cy="5571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115616" y="625527"/>
              <a:ext cx="2088232" cy="523137"/>
            </a:xfrm>
            <a:prstGeom prst="rect">
              <a:avLst/>
            </a:prstGeom>
            <a:noFill/>
          </p:spPr>
          <p:txBody>
            <a:bodyPr wrap="square" lIns="91361" tIns="45679" rIns="91361" bIns="45679">
              <a:spAutoFit/>
            </a:bodyPr>
            <a:lstStyle/>
            <a:p>
              <a:pPr>
                <a:defRPr/>
              </a:pPr>
              <a:r>
                <a:rPr lang="zh-CN" altLang="en-US" sz="2800" b="1" dirty="0" smtClean="0">
                  <a:solidFill>
                    <a:schemeClr val="bg1"/>
                  </a:solidFill>
                  <a:latin typeface="微软雅黑" pitchFamily="34" charset="-122"/>
                  <a:ea typeface="微软雅黑" pitchFamily="34" charset="-122"/>
                </a:rPr>
                <a:t>前言</a:t>
              </a:r>
              <a:r>
                <a:rPr lang="en-US" altLang="zh-CN" sz="2800" b="1" dirty="0" smtClean="0">
                  <a:solidFill>
                    <a:schemeClr val="bg1"/>
                  </a:solidFill>
                  <a:latin typeface="微软雅黑" pitchFamily="34" charset="-122"/>
                  <a:ea typeface="微软雅黑" pitchFamily="34" charset="-122"/>
                </a:rPr>
                <a:t>/</a:t>
              </a:r>
              <a:r>
                <a:rPr lang="en-US" altLang="zh-CN" b="1" dirty="0" smtClean="0">
                  <a:solidFill>
                    <a:schemeClr val="bg1"/>
                  </a:solidFill>
                  <a:latin typeface="微软雅黑" pitchFamily="34" charset="-122"/>
                  <a:ea typeface="微软雅黑" pitchFamily="34" charset="-122"/>
                </a:rPr>
                <a:t>PREFACE</a:t>
              </a:r>
              <a:endParaRPr lang="zh-CN" altLang="en-US" b="1" dirty="0">
                <a:solidFill>
                  <a:schemeClr val="bg1"/>
                </a:solidFill>
                <a:latin typeface="微软雅黑" pitchFamily="34" charset="-122"/>
                <a:ea typeface="微软雅黑" pitchFamily="34" charset="-122"/>
              </a:endParaRPr>
            </a:p>
          </p:txBody>
        </p:sp>
      </p:grpSp>
      <p:sp>
        <p:nvSpPr>
          <p:cNvPr id="8" name="TextBox 7"/>
          <p:cNvSpPr txBox="1"/>
          <p:nvPr/>
        </p:nvSpPr>
        <p:spPr>
          <a:xfrm>
            <a:off x="1259632" y="1887671"/>
            <a:ext cx="6644138" cy="1908215"/>
          </a:xfrm>
          <a:prstGeom prst="rect">
            <a:avLst/>
          </a:prstGeom>
          <a:noFill/>
        </p:spPr>
        <p:txBody>
          <a:bodyPr wrap="square" rtlCol="0">
            <a:spAutoFit/>
          </a:bodyPr>
          <a:lstStyle/>
          <a:p>
            <a:r>
              <a:rPr lang="zh-CN" altLang="en-US" sz="2800" dirty="0" smtClean="0">
                <a:solidFill>
                  <a:srgbClr val="00B0F0"/>
                </a:solidFill>
                <a:latin typeface="方正综艺简体" pitchFamily="2" charset="-122"/>
                <a:ea typeface="方正综艺简体" pitchFamily="2" charset="-122"/>
              </a:rPr>
              <a:t>人工</a:t>
            </a:r>
            <a:r>
              <a:rPr lang="zh-CN" altLang="en-US" sz="2800" dirty="0">
                <a:solidFill>
                  <a:srgbClr val="00B0F0"/>
                </a:solidFill>
                <a:latin typeface="方正综艺简体" pitchFamily="2" charset="-122"/>
                <a:ea typeface="方正综艺简体" pitchFamily="2" charset="-122"/>
              </a:rPr>
              <a:t>耳蜗</a:t>
            </a:r>
            <a:r>
              <a:rPr lang="zh-CN" altLang="en-US" sz="2000" dirty="0">
                <a:latin typeface="方正综艺简体" pitchFamily="2" charset="-122"/>
                <a:ea typeface="方正综艺简体" pitchFamily="2" charset="-122"/>
              </a:rPr>
              <a:t>是一种电子装置</a:t>
            </a:r>
            <a:r>
              <a:rPr lang="en-US" altLang="zh-CN" sz="2000" dirty="0">
                <a:latin typeface="方正综艺简体" pitchFamily="2" charset="-122"/>
                <a:ea typeface="方正综艺简体" pitchFamily="2" charset="-122"/>
              </a:rPr>
              <a:t>,</a:t>
            </a:r>
            <a:r>
              <a:rPr lang="zh-CN" altLang="en-US" sz="2000" dirty="0">
                <a:latin typeface="方正综艺简体" pitchFamily="2" charset="-122"/>
                <a:ea typeface="方正综艺简体" pitchFamily="2" charset="-122"/>
              </a:rPr>
              <a:t>能帮助重度及深度耳聋的患者重获听觉</a:t>
            </a:r>
            <a:r>
              <a:rPr lang="en-US" altLang="zh-CN" sz="2000" dirty="0">
                <a:latin typeface="方正综艺简体" pitchFamily="2" charset="-122"/>
                <a:ea typeface="方正综艺简体" pitchFamily="2" charset="-122"/>
              </a:rPr>
              <a:t>,</a:t>
            </a:r>
            <a:r>
              <a:rPr lang="zh-CN" altLang="en-US" sz="2000" dirty="0">
                <a:latin typeface="方正综艺简体" pitchFamily="2" charset="-122"/>
                <a:ea typeface="方正综艺简体" pitchFamily="2" charset="-122"/>
              </a:rPr>
              <a:t>它代替病变受损的听觉器官</a:t>
            </a:r>
            <a:r>
              <a:rPr lang="en-US" altLang="zh-CN" sz="2000" dirty="0">
                <a:latin typeface="方正综艺简体" pitchFamily="2" charset="-122"/>
                <a:ea typeface="方正综艺简体" pitchFamily="2" charset="-122"/>
              </a:rPr>
              <a:t>,</a:t>
            </a:r>
            <a:r>
              <a:rPr lang="zh-CN" altLang="en-US" sz="2000" dirty="0">
                <a:latin typeface="方正综艺简体" pitchFamily="2" charset="-122"/>
                <a:ea typeface="方正综艺简体" pitchFamily="2" charset="-122"/>
              </a:rPr>
              <a:t>把声音转换成编码的电信号传入人体的内耳耳蜗</a:t>
            </a:r>
            <a:r>
              <a:rPr lang="en-US" altLang="zh-CN" sz="2000" dirty="0">
                <a:latin typeface="方正综艺简体" pitchFamily="2" charset="-122"/>
                <a:ea typeface="方正综艺简体" pitchFamily="2" charset="-122"/>
              </a:rPr>
              <a:t>,</a:t>
            </a:r>
            <a:r>
              <a:rPr lang="zh-CN" altLang="en-US" sz="2000" dirty="0">
                <a:latin typeface="方正综艺简体" pitchFamily="2" charset="-122"/>
                <a:ea typeface="方正综艺简体" pitchFamily="2" charset="-122"/>
              </a:rPr>
              <a:t>刺激分布在那里的听神经纤维</a:t>
            </a:r>
            <a:r>
              <a:rPr lang="en-US" altLang="zh-CN" sz="2000" dirty="0">
                <a:latin typeface="方正综艺简体" pitchFamily="2" charset="-122"/>
                <a:ea typeface="方正综艺简体" pitchFamily="2" charset="-122"/>
              </a:rPr>
              <a:t>,</a:t>
            </a:r>
            <a:r>
              <a:rPr lang="zh-CN" altLang="en-US" sz="2000" dirty="0">
                <a:latin typeface="方正综艺简体" pitchFamily="2" charset="-122"/>
                <a:ea typeface="方正综艺简体" pitchFamily="2" charset="-122"/>
              </a:rPr>
              <a:t>再由大脑产生听觉。</a:t>
            </a:r>
          </a:p>
          <a:p>
            <a:pPr algn="just" eaLnBrk="0" hangingPunct="0">
              <a:lnSpc>
                <a:spcPct val="150000"/>
              </a:lnSpc>
            </a:pPr>
            <a:endParaRPr lang="zh-CN" altLang="en-US" sz="2000" dirty="0">
              <a:solidFill>
                <a:schemeClr val="tx1">
                  <a:lumMod val="95000"/>
                  <a:lumOff val="5000"/>
                </a:schemeClr>
              </a:solidFill>
              <a:latin typeface="方正综艺简体" pitchFamily="2" charset="-122"/>
              <a:ea typeface="方正综艺简体" pitchFamily="2" charset="-122"/>
              <a:sym typeface="微软雅黑" pitchFamily="34" charset="-122"/>
            </a:endParaRP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5220071" y="542704"/>
            <a:ext cx="1304529" cy="86948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rot="854817">
            <a:off x="6892875" y="608905"/>
            <a:ext cx="1415972" cy="78569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Click="0" advTm="346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5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Scale>
                                      <p:cBhvr>
                                        <p:cTn id="1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10"/>
                                        </p:tgtEl>
                                        <p:attrNameLst>
                                          <p:attrName>ppt_x</p:attrName>
                                          <p:attrName>ppt_y</p:attrName>
                                        </p:attrNameLst>
                                      </p:cBhvr>
                                    </p:animMotion>
                                    <p:animEffect transition="in" filter="fade">
                                      <p:cBhvr>
                                        <p:cTn id="21" dur="500"/>
                                        <p:tgtEl>
                                          <p:spTgt spid="10"/>
                                        </p:tgtEl>
                                      </p:cBhvr>
                                    </p:animEffect>
                                  </p:childTnLst>
                                </p:cTn>
                              </p:par>
                              <p:par>
                                <p:cTn id="22" presetID="52" presetClass="entr" presetSubtype="0"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Scale>
                                      <p:cBhvr>
                                        <p:cTn id="24"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14"/>
                                        </p:tgtEl>
                                        <p:attrNameLst>
                                          <p:attrName>ppt_x</p:attrName>
                                          <p:attrName>ppt_y</p:attrName>
                                        </p:attrNameLst>
                                      </p:cBhvr>
                                    </p:animMotion>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人工耳蜗</a:t>
            </a:r>
          </a:p>
        </p:txBody>
      </p:sp>
      <p:sp>
        <p:nvSpPr>
          <p:cNvPr id="21"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2" name="TextBox 21"/>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800" b="1" dirty="0" smtClean="0"/>
              <a:t>历史回顾</a:t>
            </a:r>
            <a:endParaRPr lang="zh-CN" altLang="en-US" sz="2800" b="1" dirty="0"/>
          </a:p>
        </p:txBody>
      </p:sp>
      <p:sp>
        <p:nvSpPr>
          <p:cNvPr id="25" name="圆角矩形 24"/>
          <p:cNvSpPr/>
          <p:nvPr/>
        </p:nvSpPr>
        <p:spPr>
          <a:xfrm>
            <a:off x="3356492" y="1131590"/>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圆角矩形 26"/>
          <p:cNvSpPr/>
          <p:nvPr/>
        </p:nvSpPr>
        <p:spPr>
          <a:xfrm>
            <a:off x="3356492" y="1865984"/>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356492" y="2600378"/>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356492" y="3334771"/>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675004" y="1279654"/>
            <a:ext cx="3993340" cy="1938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90000"/>
              </a:lnSpc>
              <a:buClr>
                <a:schemeClr val="accent2"/>
              </a:buClr>
            </a:pPr>
            <a:r>
              <a:rPr lang="zh-CN" altLang="en-US" sz="1400" dirty="0">
                <a:solidFill>
                  <a:schemeClr val="bg1"/>
                </a:solidFill>
                <a:latin typeface="华康雅宋体W9(P)" pitchFamily="18" charset="-122"/>
                <a:ea typeface="华康雅宋体W9(P)" pitchFamily="18" charset="-122"/>
              </a:rPr>
              <a:t>国际上有</a:t>
            </a:r>
            <a:r>
              <a:rPr lang="en-US" altLang="zh-CN" sz="1400" dirty="0">
                <a:solidFill>
                  <a:schemeClr val="bg1"/>
                </a:solidFill>
                <a:latin typeface="华康雅宋体W9(P)" pitchFamily="18" charset="-122"/>
                <a:ea typeface="华康雅宋体W9(P)" pitchFamily="18" charset="-122"/>
              </a:rPr>
              <a:t>150</a:t>
            </a:r>
            <a:r>
              <a:rPr lang="zh-CN" altLang="en-US" sz="1400" dirty="0">
                <a:solidFill>
                  <a:schemeClr val="bg1"/>
                </a:solidFill>
                <a:latin typeface="华康雅宋体W9(P)" pitchFamily="18" charset="-122"/>
                <a:ea typeface="华康雅宋体W9(P)" pitchFamily="18" charset="-122"/>
              </a:rPr>
              <a:t>年历史，以单导到多导的形式</a:t>
            </a:r>
            <a:r>
              <a:rPr lang="zh-CN" altLang="en-US" sz="1400" dirty="0" smtClean="0">
                <a:solidFill>
                  <a:schemeClr val="bg1"/>
                </a:solidFill>
                <a:latin typeface="华康雅宋体W9(P)" pitchFamily="18" charset="-122"/>
                <a:ea typeface="华康雅宋体W9(P)" pitchFamily="18" charset="-122"/>
              </a:rPr>
              <a:t>发展</a:t>
            </a:r>
            <a:endParaRPr lang="zh-CN" altLang="en-US" sz="1400" dirty="0">
              <a:solidFill>
                <a:schemeClr val="bg1"/>
              </a:solidFill>
              <a:latin typeface="华康雅宋体W9(P)" pitchFamily="18" charset="-122"/>
              <a:ea typeface="华康雅宋体W9(P)" pitchFamily="18" charset="-122"/>
            </a:endParaRPr>
          </a:p>
        </p:txBody>
      </p:sp>
      <p:sp>
        <p:nvSpPr>
          <p:cNvPr id="31" name="TextBox 30"/>
          <p:cNvSpPr txBox="1"/>
          <p:nvPr/>
        </p:nvSpPr>
        <p:spPr>
          <a:xfrm>
            <a:off x="3779912" y="1987674"/>
            <a:ext cx="3758504" cy="22403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en-US" altLang="zh-CN" sz="1400" dirty="0">
                <a:solidFill>
                  <a:schemeClr val="bg1"/>
                </a:solidFill>
                <a:latin typeface="华康雅宋体W9(P)" pitchFamily="18" charset="-122"/>
                <a:ea typeface="华康雅宋体W9(P)" pitchFamily="18" charset="-122"/>
              </a:rPr>
              <a:t>1966</a:t>
            </a:r>
            <a:r>
              <a:rPr lang="zh-CN" altLang="en-US" sz="1400" dirty="0">
                <a:solidFill>
                  <a:schemeClr val="bg1"/>
                </a:solidFill>
                <a:latin typeface="华康雅宋体W9(P)" pitchFamily="18" charset="-122"/>
                <a:ea typeface="华康雅宋体W9(P)" pitchFamily="18" charset="-122"/>
              </a:rPr>
              <a:t>年用</a:t>
            </a:r>
            <a:r>
              <a:rPr lang="en-US" altLang="zh-CN" sz="1400" dirty="0">
                <a:solidFill>
                  <a:schemeClr val="bg1"/>
                </a:solidFill>
                <a:latin typeface="华康雅宋体W9(P)" pitchFamily="18" charset="-122"/>
                <a:ea typeface="华康雅宋体W9(P)" pitchFamily="18" charset="-122"/>
              </a:rPr>
              <a:t>6</a:t>
            </a:r>
            <a:r>
              <a:rPr lang="zh-CN" altLang="en-US" sz="1400" dirty="0">
                <a:solidFill>
                  <a:schemeClr val="bg1"/>
                </a:solidFill>
                <a:latin typeface="华康雅宋体W9(P)" pitchFamily="18" charset="-122"/>
                <a:ea typeface="华康雅宋体W9(P)" pitchFamily="18" charset="-122"/>
              </a:rPr>
              <a:t>导电极置入耳蜗，得到声调的变化</a:t>
            </a:r>
            <a:endParaRPr lang="en-US" altLang="zh-CN" sz="1400" dirty="0">
              <a:solidFill>
                <a:schemeClr val="bg1"/>
              </a:solidFill>
              <a:latin typeface="华康雅宋体W9(P)" pitchFamily="18" charset="-122"/>
              <a:ea typeface="华康雅宋体W9(P)" pitchFamily="18" charset="-122"/>
            </a:endParaRPr>
          </a:p>
        </p:txBody>
      </p:sp>
      <p:sp>
        <p:nvSpPr>
          <p:cNvPr id="32" name="TextBox 31"/>
          <p:cNvSpPr txBox="1"/>
          <p:nvPr/>
        </p:nvSpPr>
        <p:spPr>
          <a:xfrm>
            <a:off x="3530988" y="2715766"/>
            <a:ext cx="4713420" cy="2585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en-US" altLang="zh-CN" sz="1400" dirty="0">
                <a:solidFill>
                  <a:schemeClr val="bg1"/>
                </a:solidFill>
                <a:latin typeface="华康雅宋体W9(P)" pitchFamily="18" charset="-122"/>
                <a:ea typeface="华康雅宋体W9(P)" pitchFamily="18" charset="-122"/>
              </a:rPr>
              <a:t>70</a:t>
            </a:r>
            <a:r>
              <a:rPr lang="zh-CN" altLang="en-US" sz="1400" dirty="0">
                <a:solidFill>
                  <a:schemeClr val="bg1"/>
                </a:solidFill>
                <a:latin typeface="华康雅宋体W9(P)" pitchFamily="18" charset="-122"/>
                <a:ea typeface="华康雅宋体W9(P)" pitchFamily="18" charset="-122"/>
              </a:rPr>
              <a:t>年代，</a:t>
            </a:r>
            <a:r>
              <a:rPr lang="en-US" altLang="zh-CN" sz="1400" dirty="0">
                <a:solidFill>
                  <a:schemeClr val="bg1"/>
                </a:solidFill>
                <a:latin typeface="华康雅宋体W9(P)" pitchFamily="18" charset="-122"/>
                <a:ea typeface="华康雅宋体W9(P)" pitchFamily="18" charset="-122"/>
              </a:rPr>
              <a:t>3M</a:t>
            </a:r>
            <a:r>
              <a:rPr lang="zh-CN" altLang="en-US" sz="1400" dirty="0">
                <a:solidFill>
                  <a:schemeClr val="bg1"/>
                </a:solidFill>
                <a:latin typeface="华康雅宋体W9(P)" pitchFamily="18" charset="-122"/>
                <a:ea typeface="华康雅宋体W9(P)" pitchFamily="18" charset="-122"/>
              </a:rPr>
              <a:t>公司生产</a:t>
            </a:r>
            <a:r>
              <a:rPr lang="zh-CN" altLang="en-AU" sz="1400" dirty="0">
                <a:solidFill>
                  <a:schemeClr val="bg1"/>
                </a:solidFill>
                <a:latin typeface="华康雅宋体W9(P)" pitchFamily="18" charset="-122"/>
                <a:ea typeface="华康雅宋体W9(P)" pitchFamily="18" charset="-122"/>
              </a:rPr>
              <a:t>单导人工耳蜗(第一个进入市场</a:t>
            </a:r>
            <a:r>
              <a:rPr lang="en-AU" altLang="zh-CN" sz="1400" dirty="0">
                <a:solidFill>
                  <a:schemeClr val="bg1"/>
                </a:solidFill>
                <a:latin typeface="华康雅宋体W9(P)" pitchFamily="18" charset="-122"/>
                <a:ea typeface="华康雅宋体W9(P)" pitchFamily="18" charset="-122"/>
              </a:rPr>
              <a:t>)</a:t>
            </a:r>
            <a:endParaRPr lang="en-US" altLang="zh-CN" sz="1400" dirty="0">
              <a:solidFill>
                <a:schemeClr val="bg1"/>
              </a:solidFill>
              <a:latin typeface="华康雅宋体W9(P)" pitchFamily="18" charset="-122"/>
              <a:ea typeface="华康雅宋体W9(P)" pitchFamily="18" charset="-122"/>
            </a:endParaRPr>
          </a:p>
        </p:txBody>
      </p:sp>
      <p:sp>
        <p:nvSpPr>
          <p:cNvPr id="33" name="TextBox 32"/>
          <p:cNvSpPr txBox="1"/>
          <p:nvPr/>
        </p:nvSpPr>
        <p:spPr>
          <a:xfrm>
            <a:off x="3419872" y="3431347"/>
            <a:ext cx="4713420" cy="2585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en-US" altLang="zh-CN" sz="1400" dirty="0">
                <a:solidFill>
                  <a:schemeClr val="bg1"/>
                </a:solidFill>
                <a:latin typeface="华康雅宋体W9(P)" pitchFamily="18" charset="-122"/>
                <a:ea typeface="华康雅宋体W9(P)" pitchFamily="18" charset="-122"/>
              </a:rPr>
              <a:t>1978</a:t>
            </a:r>
            <a:r>
              <a:rPr lang="zh-CN" altLang="en-US" sz="1400" dirty="0">
                <a:solidFill>
                  <a:schemeClr val="bg1"/>
                </a:solidFill>
                <a:latin typeface="华康雅宋体W9(P)" pitchFamily="18" charset="-122"/>
                <a:ea typeface="华康雅宋体W9(P)" pitchFamily="18" charset="-122"/>
              </a:rPr>
              <a:t>年澳大利亚墨尔本大学植入首例</a:t>
            </a:r>
            <a:r>
              <a:rPr lang="en-US" altLang="zh-CN" sz="1400" dirty="0">
                <a:solidFill>
                  <a:schemeClr val="bg1"/>
                </a:solidFill>
                <a:latin typeface="华康雅宋体W9(P)" pitchFamily="18" charset="-122"/>
                <a:ea typeface="华康雅宋体W9(P)" pitchFamily="18" charset="-122"/>
              </a:rPr>
              <a:t>10</a:t>
            </a:r>
            <a:r>
              <a:rPr lang="zh-CN" altLang="en-US" sz="1400" dirty="0">
                <a:solidFill>
                  <a:schemeClr val="bg1"/>
                </a:solidFill>
                <a:latin typeface="华康雅宋体W9(P)" pitchFamily="18" charset="-122"/>
                <a:ea typeface="华康雅宋体W9(P)" pitchFamily="18" charset="-122"/>
              </a:rPr>
              <a:t>导人工耳蜗系统</a:t>
            </a:r>
            <a:endParaRPr lang="en-US" altLang="zh-CN" sz="1400" dirty="0">
              <a:solidFill>
                <a:schemeClr val="bg1"/>
              </a:solidFill>
              <a:latin typeface="华康雅宋体W9(P)" pitchFamily="18" charset="-122"/>
              <a:ea typeface="华康雅宋体W9(P)" pitchFamily="18" charset="-122"/>
            </a:endParaRPr>
          </a:p>
        </p:txBody>
      </p:sp>
      <p:sp>
        <p:nvSpPr>
          <p:cNvPr id="34" name="圆角矩形 33"/>
          <p:cNvSpPr/>
          <p:nvPr/>
        </p:nvSpPr>
        <p:spPr>
          <a:xfrm>
            <a:off x="3367981" y="4064281"/>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499992" y="4155926"/>
            <a:ext cx="3758504" cy="22403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400" dirty="0">
                <a:solidFill>
                  <a:schemeClr val="bg1"/>
                </a:solidFill>
                <a:latin typeface="华康雅宋体W9(P)" pitchFamily="18" charset="-122"/>
                <a:ea typeface="华康雅宋体W9(P)" pitchFamily="18" charset="-122"/>
              </a:rPr>
              <a:t>我国研究始于</a:t>
            </a:r>
            <a:r>
              <a:rPr lang="en-US" altLang="zh-CN" sz="1400" dirty="0">
                <a:solidFill>
                  <a:schemeClr val="bg1"/>
                </a:solidFill>
                <a:latin typeface="华康雅宋体W9(P)" pitchFamily="18" charset="-122"/>
                <a:ea typeface="华康雅宋体W9(P)" pitchFamily="18" charset="-122"/>
              </a:rPr>
              <a:t>70</a:t>
            </a:r>
            <a:r>
              <a:rPr lang="zh-CN" altLang="en-US" sz="1400" dirty="0">
                <a:solidFill>
                  <a:schemeClr val="bg1"/>
                </a:solidFill>
                <a:latin typeface="华康雅宋体W9(P)" pitchFamily="18" charset="-122"/>
                <a:ea typeface="华康雅宋体W9(P)" pitchFamily="18" charset="-122"/>
              </a:rPr>
              <a:t>年代末期</a:t>
            </a:r>
            <a:endParaRPr lang="en-US" altLang="zh-CN" sz="1400" dirty="0">
              <a:solidFill>
                <a:schemeClr val="bg1"/>
              </a:solidFill>
              <a:latin typeface="华康雅宋体W9(P)" pitchFamily="18" charset="-122"/>
              <a:ea typeface="华康雅宋体W9(P)" pitchFamily="18" charset="-122"/>
            </a:endParaRPr>
          </a:p>
        </p:txBody>
      </p:sp>
    </p:spTree>
    <p:extLst>
      <p:ext uri="{BB962C8B-B14F-4D97-AF65-F5344CB8AC3E}">
        <p14:creationId xmlns="" xmlns:p14="http://schemas.microsoft.com/office/powerpoint/2010/main" val="501057443"/>
      </p:ext>
    </p:extLst>
  </p:cSld>
  <p:clrMapOvr>
    <a:masterClrMapping/>
  </p:clrMapOvr>
  <mc:AlternateContent xmlns:mc="http://schemas.openxmlformats.org/markup-compatibility/2006">
    <mc:Choice xmlns="" xmlns:p14="http://schemas.microsoft.com/office/powerpoint/2010/main" Requires="p14">
      <p:transition spd="slow" p14:dur="1200" advClick="0" advTm="5834">
        <p14:prism/>
      </p:transition>
    </mc:Choice>
    <mc:Fallback>
      <p:transition spd="slow" advClick="0" advTm="5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
                                          </p:val>
                                        </p:tav>
                                        <p:tav tm="100000">
                                          <p:val>
                                            <p:fltVal val="1"/>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Horizontal)">
                                      <p:cBhvr>
                                        <p:cTn id="18" dur="500"/>
                                        <p:tgtEl>
                                          <p:spTgt spid="2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animBg="1"/>
      <p:bldP spid="26" grpId="0" animBg="1"/>
      <p:bldP spid="27" grpId="0" animBg="1"/>
      <p:bldP spid="28" grpId="0" animBg="1"/>
      <p:bldP spid="29" grpId="0" animBg="1"/>
      <p:bldP spid="30" grpId="0"/>
      <p:bldP spid="31" grpId="0"/>
      <p:bldP spid="32" grpId="0"/>
      <p:bldP spid="33" grpId="0"/>
      <p:bldP spid="34" grpId="0" animBg="1"/>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耳科学相关知识</a:t>
            </a:r>
          </a:p>
        </p:txBody>
      </p:sp>
      <p:sp>
        <p:nvSpPr>
          <p:cNvPr id="2" name="矩形 1"/>
          <p:cNvSpPr/>
          <p:nvPr/>
        </p:nvSpPr>
        <p:spPr>
          <a:xfrm>
            <a:off x="313069" y="627534"/>
            <a:ext cx="2539157" cy="369332"/>
          </a:xfrm>
          <a:prstGeom prst="rect">
            <a:avLst/>
          </a:prstGeom>
        </p:spPr>
        <p:txBody>
          <a:bodyPr wrap="none">
            <a:spAutoFit/>
          </a:bodyPr>
          <a:lstStyle/>
          <a:p>
            <a:r>
              <a:rPr lang="zh-CN" altLang="en-US" dirty="0"/>
              <a:t>正常解剖（</a:t>
            </a:r>
            <a:r>
              <a:rPr lang="en-US" altLang="zh-CN" dirty="0"/>
              <a:t>anatomy</a:t>
            </a:r>
            <a:r>
              <a:rPr lang="zh-CN" altLang="en-US" dirty="0"/>
              <a:t>）</a:t>
            </a:r>
          </a:p>
        </p:txBody>
      </p:sp>
      <p:pic>
        <p:nvPicPr>
          <p:cNvPr id="17" name="Picture 5" descr="2-2"/>
          <p:cNvPicPr>
            <a:picLocks noChangeAspect="1" noChangeArrowheads="1"/>
          </p:cNvPicPr>
          <p:nvPr/>
        </p:nvPicPr>
        <p:blipFill>
          <a:blip r:embed="rId3" cstate="print"/>
          <a:srcRect l="4877" t="18690" r="4051" b="14079"/>
          <a:stretch>
            <a:fillRect/>
          </a:stretch>
        </p:blipFill>
        <p:spPr bwMode="auto">
          <a:xfrm>
            <a:off x="683568" y="1131590"/>
            <a:ext cx="4313790" cy="3394933"/>
          </a:xfrm>
          <a:prstGeom prst="rect">
            <a:avLst/>
          </a:prstGeom>
          <a:noFill/>
        </p:spPr>
      </p:pic>
      <p:sp>
        <p:nvSpPr>
          <p:cNvPr id="19" name="Rectangle 3"/>
          <p:cNvSpPr txBox="1">
            <a:spLocks noChangeArrowheads="1"/>
          </p:cNvSpPr>
          <p:nvPr/>
        </p:nvSpPr>
        <p:spPr>
          <a:xfrm>
            <a:off x="5933946" y="945659"/>
            <a:ext cx="2454478" cy="37143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p"/>
            </a:pPr>
            <a:r>
              <a:rPr lang="zh-CN" altLang="en-US" sz="2800" dirty="0" smtClean="0">
                <a:latin typeface="华康雅宋体W9(P)" pitchFamily="18" charset="-122"/>
                <a:ea typeface="华康雅宋体W9(P)" pitchFamily="18" charset="-122"/>
              </a:rPr>
              <a:t>外耳道</a:t>
            </a:r>
          </a:p>
          <a:p>
            <a:pPr>
              <a:buFont typeface="Wingdings" pitchFamily="2" charset="2"/>
              <a:buChar char="p"/>
            </a:pPr>
            <a:r>
              <a:rPr lang="zh-CN" altLang="en-US" sz="2800" dirty="0" smtClean="0">
                <a:latin typeface="华康雅宋体W9(P)" pitchFamily="18" charset="-122"/>
                <a:ea typeface="华康雅宋体W9(P)" pitchFamily="18" charset="-122"/>
              </a:rPr>
              <a:t>鼓膜</a:t>
            </a:r>
          </a:p>
          <a:p>
            <a:pPr>
              <a:buFont typeface="Wingdings" pitchFamily="2" charset="2"/>
              <a:buChar char="p"/>
            </a:pPr>
            <a:r>
              <a:rPr lang="zh-CN" altLang="en-US" sz="2800" dirty="0" smtClean="0">
                <a:latin typeface="华康雅宋体W9(P)" pitchFamily="18" charset="-122"/>
                <a:ea typeface="华康雅宋体W9(P)" pitchFamily="18" charset="-122"/>
              </a:rPr>
              <a:t>听小骨</a:t>
            </a:r>
          </a:p>
          <a:p>
            <a:pPr>
              <a:buFont typeface="Wingdings" pitchFamily="2" charset="2"/>
              <a:buChar char="p"/>
            </a:pPr>
            <a:r>
              <a:rPr lang="zh-CN" altLang="en-US" sz="2800" dirty="0" smtClean="0">
                <a:latin typeface="华康雅宋体W9(P)" pitchFamily="18" charset="-122"/>
                <a:ea typeface="华康雅宋体W9(P)" pitchFamily="18" charset="-122"/>
              </a:rPr>
              <a:t>半规管</a:t>
            </a:r>
          </a:p>
          <a:p>
            <a:pPr>
              <a:buFont typeface="Wingdings" pitchFamily="2" charset="2"/>
              <a:buChar char="p"/>
            </a:pPr>
            <a:r>
              <a:rPr lang="zh-CN" altLang="en-US" sz="2800" dirty="0" smtClean="0">
                <a:latin typeface="华康雅宋体W9(P)" pitchFamily="18" charset="-122"/>
                <a:ea typeface="华康雅宋体W9(P)" pitchFamily="18" charset="-122"/>
              </a:rPr>
              <a:t>前庭</a:t>
            </a:r>
          </a:p>
          <a:p>
            <a:pPr>
              <a:buFont typeface="Wingdings" pitchFamily="2" charset="2"/>
              <a:buChar char="p"/>
            </a:pPr>
            <a:r>
              <a:rPr lang="zh-CN" altLang="en-US" sz="2800" dirty="0" smtClean="0">
                <a:solidFill>
                  <a:srgbClr val="FF0000"/>
                </a:solidFill>
                <a:latin typeface="华康雅宋体W9(P)" pitchFamily="18" charset="-122"/>
                <a:ea typeface="华康雅宋体W9(P)" pitchFamily="18" charset="-122"/>
              </a:rPr>
              <a:t>耳蜗</a:t>
            </a:r>
          </a:p>
          <a:p>
            <a:pPr>
              <a:buFont typeface="Wingdings" pitchFamily="2" charset="2"/>
              <a:buChar char="p"/>
            </a:pPr>
            <a:r>
              <a:rPr lang="zh-CN" altLang="en-US" sz="2800" dirty="0" smtClean="0">
                <a:latin typeface="华康雅宋体W9(P)" pitchFamily="18" charset="-122"/>
                <a:ea typeface="华康雅宋体W9(P)" pitchFamily="18" charset="-122"/>
              </a:rPr>
              <a:t>蜗神经</a:t>
            </a:r>
            <a:endParaRPr lang="zh-CN" altLang="en-US" sz="2800" dirty="0">
              <a:latin typeface="华康雅宋体W9(P)" pitchFamily="18" charset="-122"/>
              <a:ea typeface="华康雅宋体W9(P)" pitchFamily="18" charset="-122"/>
            </a:endParaRPr>
          </a:p>
        </p:txBody>
      </p:sp>
    </p:spTree>
    <p:extLst>
      <p:ext uri="{BB962C8B-B14F-4D97-AF65-F5344CB8AC3E}">
        <p14:creationId xmlns="" xmlns:p14="http://schemas.microsoft.com/office/powerpoint/2010/main" val="3493854043"/>
      </p:ext>
    </p:extLst>
  </p:cSld>
  <p:clrMapOvr>
    <a:masterClrMapping/>
  </p:clrMapOvr>
  <mc:AlternateContent xmlns:mc="http://schemas.openxmlformats.org/markup-compatibility/2006">
    <mc:Choice xmlns="" xmlns:p14="http://schemas.microsoft.com/office/powerpoint/2010/main" Requires="p14">
      <p:transition spd="slow" p14:dur="1200" advClick="0" advTm="5834">
        <p14:prism/>
      </p:transition>
    </mc:Choice>
    <mc:Fallback>
      <p:transition spd="slow" advClick="0" advTm="5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30374"/>
          </a:xfrm>
          <a:prstGeom prst="rect">
            <a:avLst/>
          </a:prstGeom>
          <a:noFill/>
        </p:spPr>
        <p:txBody>
          <a:bodyPr wrap="square" rtlCol="0">
            <a:spAutoFit/>
          </a:bodyPr>
          <a:lstStyle/>
          <a:p>
            <a:pPr>
              <a:lnSpc>
                <a:spcPct val="120000"/>
              </a:lnSpc>
            </a:pPr>
            <a:r>
              <a:rPr lang="zh-CN" altLang="en-US" sz="2000" dirty="0" smtClean="0">
                <a:solidFill>
                  <a:schemeClr val="tx1">
                    <a:lumMod val="75000"/>
                    <a:lumOff val="25000"/>
                  </a:schemeClr>
                </a:solidFill>
              </a:rPr>
              <a:t>耳科学相关知识</a:t>
            </a:r>
          </a:p>
        </p:txBody>
      </p:sp>
      <p:sp>
        <p:nvSpPr>
          <p:cNvPr id="2" name="矩形 1"/>
          <p:cNvSpPr/>
          <p:nvPr/>
        </p:nvSpPr>
        <p:spPr>
          <a:xfrm>
            <a:off x="313069" y="627534"/>
            <a:ext cx="3577774" cy="369332"/>
          </a:xfrm>
          <a:prstGeom prst="rect">
            <a:avLst/>
          </a:prstGeom>
        </p:spPr>
        <p:txBody>
          <a:bodyPr wrap="none">
            <a:spAutoFit/>
          </a:bodyPr>
          <a:lstStyle/>
          <a:p>
            <a:r>
              <a:rPr lang="zh-CN" altLang="en-US" dirty="0"/>
              <a:t>听力传导（</a:t>
            </a:r>
            <a:r>
              <a:rPr lang="en-US" altLang="zh-CN" dirty="0"/>
              <a:t>hearing formation</a:t>
            </a:r>
            <a:r>
              <a:rPr lang="zh-CN" altLang="en-US" dirty="0"/>
              <a:t>）</a:t>
            </a:r>
          </a:p>
        </p:txBody>
      </p:sp>
      <p:pic>
        <p:nvPicPr>
          <p:cNvPr id="6" name="Picture 9" descr="3"/>
          <p:cNvPicPr>
            <a:picLocks noChangeAspect="1" noChangeArrowheads="1"/>
          </p:cNvPicPr>
          <p:nvPr/>
        </p:nvPicPr>
        <p:blipFill>
          <a:blip r:embed="rId3" cstate="print"/>
          <a:srcRect l="3773" t="8643" r="4063" b="5223"/>
          <a:stretch>
            <a:fillRect/>
          </a:stretch>
        </p:blipFill>
        <p:spPr bwMode="auto">
          <a:xfrm>
            <a:off x="467544" y="1419622"/>
            <a:ext cx="3701442" cy="3019375"/>
          </a:xfrm>
          <a:prstGeom prst="rect">
            <a:avLst/>
          </a:prstGeom>
          <a:noFill/>
        </p:spPr>
      </p:pic>
      <p:sp>
        <p:nvSpPr>
          <p:cNvPr id="3" name="圆角矩形 2"/>
          <p:cNvSpPr/>
          <p:nvPr/>
        </p:nvSpPr>
        <p:spPr>
          <a:xfrm>
            <a:off x="4716016" y="831682"/>
            <a:ext cx="1512168" cy="35074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2">
                    <a:lumMod val="75000"/>
                  </a:schemeClr>
                </a:solidFill>
              </a:rPr>
              <a:t>外耳收集</a:t>
            </a:r>
          </a:p>
        </p:txBody>
      </p:sp>
      <p:cxnSp>
        <p:nvCxnSpPr>
          <p:cNvPr id="5" name="直接箭头连接符 4"/>
          <p:cNvCxnSpPr/>
          <p:nvPr/>
        </p:nvCxnSpPr>
        <p:spPr>
          <a:xfrm>
            <a:off x="6228184" y="1182430"/>
            <a:ext cx="576064" cy="309200"/>
          </a:xfrm>
          <a:prstGeom prst="straightConnector1">
            <a:avLst/>
          </a:prstGeom>
          <a:ln w="38100" cmpd="sng">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6804248" y="1410494"/>
            <a:ext cx="1512168" cy="35074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2">
                    <a:lumMod val="75000"/>
                  </a:schemeClr>
                </a:solidFill>
              </a:rPr>
              <a:t>中耳增益</a:t>
            </a:r>
          </a:p>
        </p:txBody>
      </p:sp>
      <p:cxnSp>
        <p:nvCxnSpPr>
          <p:cNvPr id="14" name="直接箭头连接符 13"/>
          <p:cNvCxnSpPr/>
          <p:nvPr/>
        </p:nvCxnSpPr>
        <p:spPr>
          <a:xfrm flipH="1">
            <a:off x="6317307" y="1761242"/>
            <a:ext cx="504056" cy="409758"/>
          </a:xfrm>
          <a:prstGeom prst="straightConnector1">
            <a:avLst/>
          </a:prstGeom>
          <a:ln w="38100" cmpd="sng">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606466" y="1977115"/>
            <a:ext cx="1693726" cy="816329"/>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2">
                    <a:lumMod val="75000"/>
                  </a:schemeClr>
                </a:solidFill>
              </a:rPr>
              <a:t>内耳毛细胞将机械振动转换成神经递质的释放</a:t>
            </a:r>
          </a:p>
        </p:txBody>
      </p:sp>
      <p:cxnSp>
        <p:nvCxnSpPr>
          <p:cNvPr id="20" name="直接箭头连接符 19"/>
          <p:cNvCxnSpPr/>
          <p:nvPr/>
        </p:nvCxnSpPr>
        <p:spPr>
          <a:xfrm>
            <a:off x="6300192" y="2694598"/>
            <a:ext cx="576064" cy="309200"/>
          </a:xfrm>
          <a:prstGeom prst="straightConnector1">
            <a:avLst/>
          </a:prstGeom>
          <a:ln w="38100" cmpd="sng">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6865168" y="2777013"/>
            <a:ext cx="1693726" cy="504055"/>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2">
                    <a:lumMod val="75000"/>
                  </a:schemeClr>
                </a:solidFill>
              </a:rPr>
              <a:t>刺激螺旋神经节细胞</a:t>
            </a:r>
          </a:p>
        </p:txBody>
      </p:sp>
      <p:cxnSp>
        <p:nvCxnSpPr>
          <p:cNvPr id="22" name="直接箭头连接符 21"/>
          <p:cNvCxnSpPr/>
          <p:nvPr/>
        </p:nvCxnSpPr>
        <p:spPr>
          <a:xfrm flipH="1">
            <a:off x="6300192" y="3229358"/>
            <a:ext cx="564976" cy="278496"/>
          </a:xfrm>
          <a:prstGeom prst="straightConnector1">
            <a:avLst/>
          </a:prstGeom>
          <a:ln w="38100" cmpd="sng">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4623581" y="3281069"/>
            <a:ext cx="1693726" cy="586826"/>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2">
                    <a:lumMod val="75000"/>
                  </a:schemeClr>
                </a:solidFill>
              </a:rPr>
              <a:t>外</a:t>
            </a:r>
            <a:r>
              <a:rPr lang="zh-CN" altLang="en-US" sz="1600" b="1" dirty="0">
                <a:solidFill>
                  <a:schemeClr val="tx2">
                    <a:lumMod val="75000"/>
                  </a:schemeClr>
                </a:solidFill>
              </a:rPr>
              <a:t>周端产生神经动作电位 </a:t>
            </a:r>
          </a:p>
        </p:txBody>
      </p:sp>
      <p:cxnSp>
        <p:nvCxnSpPr>
          <p:cNvPr id="26" name="直接箭头连接符 25"/>
          <p:cNvCxnSpPr/>
          <p:nvPr/>
        </p:nvCxnSpPr>
        <p:spPr>
          <a:xfrm>
            <a:off x="6294648" y="3795886"/>
            <a:ext cx="576064" cy="309200"/>
          </a:xfrm>
          <a:prstGeom prst="straightConnector1">
            <a:avLst/>
          </a:prstGeom>
          <a:ln w="38100" cmpd="sng">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876256" y="3950486"/>
            <a:ext cx="1693726" cy="488511"/>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2">
                    <a:lumMod val="75000"/>
                  </a:schemeClr>
                </a:solidFill>
              </a:rPr>
              <a:t>经中枢</a:t>
            </a:r>
            <a:r>
              <a:rPr lang="zh-CN" altLang="en-US" sz="1600" b="1" dirty="0" smtClean="0">
                <a:solidFill>
                  <a:schemeClr val="tx2">
                    <a:lumMod val="75000"/>
                  </a:schemeClr>
                </a:solidFill>
              </a:rPr>
              <a:t>端传入</a:t>
            </a:r>
            <a:r>
              <a:rPr lang="zh-CN" altLang="en-US" sz="1600" b="1" dirty="0">
                <a:solidFill>
                  <a:schemeClr val="tx2">
                    <a:lumMod val="75000"/>
                  </a:schemeClr>
                </a:solidFill>
              </a:rPr>
              <a:t>中枢听觉系统</a:t>
            </a:r>
          </a:p>
        </p:txBody>
      </p:sp>
    </p:spTree>
    <p:extLst>
      <p:ext uri="{BB962C8B-B14F-4D97-AF65-F5344CB8AC3E}">
        <p14:creationId xmlns="" xmlns:p14="http://schemas.microsoft.com/office/powerpoint/2010/main" val="1625574400"/>
      </p:ext>
    </p:extLst>
  </p:cSld>
  <p:clrMapOvr>
    <a:masterClrMapping/>
  </p:clrMapOvr>
  <mc:AlternateContent xmlns:mc="http://schemas.openxmlformats.org/markup-compatibility/2006">
    <mc:Choice xmlns="" xmlns:p14="http://schemas.microsoft.com/office/powerpoint/2010/main" Requires="p14">
      <p:transition spd="slow" p14:dur="1200" advClick="0" advTm="5834">
        <p14:prism/>
      </p:transition>
    </mc:Choice>
    <mc:Fallback>
      <p:transition spd="slow" advClick="0" advTm="5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animBg="1"/>
      <p:bldP spid="21"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耳聋</a:t>
            </a:r>
            <a:r>
              <a:rPr lang="zh-CN" altLang="en-US" sz="2000" b="1" dirty="0">
                <a:solidFill>
                  <a:schemeClr val="tx1">
                    <a:lumMod val="75000"/>
                    <a:lumOff val="25000"/>
                  </a:schemeClr>
                </a:solidFill>
              </a:rPr>
              <a:t>类型</a:t>
            </a:r>
          </a:p>
        </p:txBody>
      </p:sp>
      <p:sp>
        <p:nvSpPr>
          <p:cNvPr id="56" name="TextBox 55"/>
          <p:cNvSpPr txBox="1"/>
          <p:nvPr/>
        </p:nvSpPr>
        <p:spPr>
          <a:xfrm>
            <a:off x="1691680" y="1004148"/>
            <a:ext cx="2159566" cy="307777"/>
          </a:xfrm>
          <a:prstGeom prst="rect">
            <a:avLst/>
          </a:prstGeom>
          <a:noFill/>
        </p:spPr>
        <p:txBody>
          <a:bodyPr wrap="none" rtlCol="0">
            <a:spAutoFit/>
          </a:bodyPr>
          <a:lstStyle/>
          <a:p>
            <a:r>
              <a:rPr lang="zh-CN" altLang="en-US" sz="1400" dirty="0">
                <a:ea typeface="华文新魏" pitchFamily="2" charset="-122"/>
              </a:rPr>
              <a:t>外耳或中耳病变引起的聋</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57" name="TextBox 56"/>
          <p:cNvSpPr txBox="1"/>
          <p:nvPr/>
        </p:nvSpPr>
        <p:spPr>
          <a:xfrm>
            <a:off x="1691680" y="2480086"/>
            <a:ext cx="2159566" cy="307777"/>
          </a:xfrm>
          <a:prstGeom prst="rect">
            <a:avLst/>
          </a:prstGeom>
          <a:noFill/>
        </p:spPr>
        <p:txBody>
          <a:bodyPr wrap="none" rtlCol="0">
            <a:spAutoFit/>
          </a:bodyPr>
          <a:lstStyle/>
          <a:p>
            <a:r>
              <a:rPr lang="zh-CN" altLang="en-US" sz="1400" dirty="0">
                <a:ea typeface="华文新魏" pitchFamily="2" charset="-122"/>
              </a:rPr>
              <a:t>神经传导通路发生的病变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59" name="TextBox 58"/>
          <p:cNvSpPr txBox="1"/>
          <p:nvPr/>
        </p:nvSpPr>
        <p:spPr>
          <a:xfrm>
            <a:off x="6084168" y="1739562"/>
            <a:ext cx="2159566" cy="307777"/>
          </a:xfrm>
          <a:prstGeom prst="rect">
            <a:avLst/>
          </a:prstGeom>
          <a:noFill/>
        </p:spPr>
        <p:txBody>
          <a:bodyPr wrap="none" rtlCol="0">
            <a:spAutoFit/>
          </a:bodyPr>
          <a:lstStyle/>
          <a:p>
            <a:r>
              <a:rPr lang="zh-CN" altLang="en-US" sz="1400" dirty="0">
                <a:ea typeface="华文新魏" pitchFamily="2" charset="-122"/>
              </a:rPr>
              <a:t>内耳发生病变引起的耳聋</a:t>
            </a:r>
            <a:endParaRPr lang="zh-CN" altLang="en-US" sz="1400" b="1" dirty="0">
              <a:solidFill>
                <a:schemeClr val="tx1">
                  <a:lumMod val="75000"/>
                  <a:lumOff val="25000"/>
                </a:schemeClr>
              </a:solidFill>
              <a:latin typeface="微软雅黑" pitchFamily="34" charset="-122"/>
              <a:ea typeface="微软雅黑" pitchFamily="34" charset="-122"/>
            </a:endParaRPr>
          </a:p>
        </p:txBody>
      </p:sp>
      <p:grpSp>
        <p:nvGrpSpPr>
          <p:cNvPr id="60" name="组合 59"/>
          <p:cNvGrpSpPr/>
          <p:nvPr/>
        </p:nvGrpSpPr>
        <p:grpSpPr>
          <a:xfrm>
            <a:off x="3896121" y="627534"/>
            <a:ext cx="1354818" cy="1354818"/>
            <a:chOff x="1369994" y="2067694"/>
            <a:chExt cx="1584176" cy="1584176"/>
          </a:xfrm>
        </p:grpSpPr>
        <p:sp>
          <p:nvSpPr>
            <p:cNvPr id="61" name="菱形 60"/>
            <p:cNvSpPr/>
            <p:nvPr/>
          </p:nvSpPr>
          <p:spPr>
            <a:xfrm>
              <a:off x="1369994"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itchFamily="34" charset="-122"/>
                <a:ea typeface="微软雅黑" pitchFamily="34" charset="-122"/>
              </a:endParaRPr>
            </a:p>
          </p:txBody>
        </p:sp>
        <p:sp>
          <p:nvSpPr>
            <p:cNvPr id="62" name="TextBox 61"/>
            <p:cNvSpPr txBox="1"/>
            <p:nvPr/>
          </p:nvSpPr>
          <p:spPr>
            <a:xfrm flipH="1">
              <a:off x="1568300" y="2679842"/>
              <a:ext cx="1265579" cy="359881"/>
            </a:xfrm>
            <a:prstGeom prst="rect">
              <a:avLst/>
            </a:prstGeom>
            <a:noFill/>
          </p:spPr>
          <p:txBody>
            <a:bodyPr wrap="none" rtlCol="0">
              <a:spAutoFit/>
            </a:bodyPr>
            <a:lstStyle/>
            <a:p>
              <a:r>
                <a:rPr lang="zh-CN" altLang="en-US" sz="1400" b="1" dirty="0">
                  <a:solidFill>
                    <a:schemeClr val="bg1"/>
                  </a:solidFill>
                  <a:latin typeface="微软雅黑" pitchFamily="34" charset="-122"/>
                  <a:ea typeface="微软雅黑" pitchFamily="34" charset="-122"/>
                </a:rPr>
                <a:t>传导性耳聋</a:t>
              </a:r>
            </a:p>
          </p:txBody>
        </p:sp>
      </p:grpSp>
      <p:grpSp>
        <p:nvGrpSpPr>
          <p:cNvPr id="63" name="组合 62"/>
          <p:cNvGrpSpPr/>
          <p:nvPr/>
        </p:nvGrpSpPr>
        <p:grpSpPr>
          <a:xfrm>
            <a:off x="4629535" y="1378780"/>
            <a:ext cx="1354818" cy="1354818"/>
            <a:chOff x="3029144" y="1491630"/>
            <a:chExt cx="1584176" cy="1584176"/>
          </a:xfrm>
          <a:solidFill>
            <a:schemeClr val="accent1">
              <a:lumMod val="75000"/>
            </a:schemeClr>
          </a:solidFill>
        </p:grpSpPr>
        <p:sp>
          <p:nvSpPr>
            <p:cNvPr id="64" name="菱形 63"/>
            <p:cNvSpPr/>
            <p:nvPr/>
          </p:nvSpPr>
          <p:spPr>
            <a:xfrm>
              <a:off x="3029144" y="1491630"/>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65" name="TextBox 64"/>
            <p:cNvSpPr txBox="1"/>
            <p:nvPr/>
          </p:nvSpPr>
          <p:spPr>
            <a:xfrm flipH="1">
              <a:off x="3319581" y="2103778"/>
              <a:ext cx="845719" cy="359881"/>
            </a:xfrm>
            <a:prstGeom prst="rect">
              <a:avLst/>
            </a:prstGeom>
            <a:noFill/>
          </p:spPr>
          <p:txBody>
            <a:bodyPr wrap="none" rtlCol="0">
              <a:spAutoFit/>
            </a:bodyPr>
            <a:lstStyle/>
            <a:p>
              <a:r>
                <a:rPr lang="zh-CN" altLang="en-US" sz="1400" b="1" dirty="0">
                  <a:solidFill>
                    <a:schemeClr val="bg1"/>
                  </a:solidFill>
                  <a:latin typeface="微软雅黑" pitchFamily="34" charset="-122"/>
                  <a:ea typeface="微软雅黑" pitchFamily="34" charset="-122"/>
                </a:rPr>
                <a:t>感音聋</a:t>
              </a:r>
            </a:p>
          </p:txBody>
        </p:sp>
      </p:grpSp>
      <p:grpSp>
        <p:nvGrpSpPr>
          <p:cNvPr id="66" name="组合 65"/>
          <p:cNvGrpSpPr/>
          <p:nvPr/>
        </p:nvGrpSpPr>
        <p:grpSpPr>
          <a:xfrm>
            <a:off x="3896121" y="2102536"/>
            <a:ext cx="1354818" cy="1354818"/>
            <a:chOff x="4577170" y="2067694"/>
            <a:chExt cx="1584176" cy="1584176"/>
          </a:xfrm>
        </p:grpSpPr>
        <p:sp>
          <p:nvSpPr>
            <p:cNvPr id="67" name="菱形 66"/>
            <p:cNvSpPr/>
            <p:nvPr/>
          </p:nvSpPr>
          <p:spPr>
            <a:xfrm>
              <a:off x="4577170"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68" name="TextBox 67"/>
            <p:cNvSpPr txBox="1"/>
            <p:nvPr/>
          </p:nvSpPr>
          <p:spPr>
            <a:xfrm flipH="1">
              <a:off x="4841434" y="2679842"/>
              <a:ext cx="1055648" cy="611796"/>
            </a:xfrm>
            <a:prstGeom prst="rect">
              <a:avLst/>
            </a:prstGeom>
            <a:noFill/>
          </p:spPr>
          <p:txBody>
            <a:bodyPr wrap="none" rtlCol="0">
              <a:spAutoFit/>
            </a:bodyPr>
            <a:lstStyle/>
            <a:p>
              <a:r>
                <a:rPr lang="zh-CN" altLang="en-US" sz="1400" b="1" dirty="0">
                  <a:solidFill>
                    <a:schemeClr val="bg1"/>
                  </a:solidFill>
                  <a:latin typeface="微软雅黑" pitchFamily="34" charset="-122"/>
                  <a:ea typeface="微软雅黑" pitchFamily="34" charset="-122"/>
                </a:rPr>
                <a:t>神经性聋</a:t>
              </a:r>
            </a:p>
            <a:p>
              <a:endParaRPr lang="zh-CN" altLang="en-US" sz="1400" b="1" dirty="0">
                <a:solidFill>
                  <a:schemeClr val="bg1"/>
                </a:solidFill>
                <a:latin typeface="微软雅黑" pitchFamily="34" charset="-122"/>
                <a:ea typeface="微软雅黑" pitchFamily="34" charset="-122"/>
              </a:endParaRPr>
            </a:p>
          </p:txBody>
        </p:sp>
      </p:grpSp>
      <p:grpSp>
        <p:nvGrpSpPr>
          <p:cNvPr id="69" name="组合 68"/>
          <p:cNvGrpSpPr/>
          <p:nvPr/>
        </p:nvGrpSpPr>
        <p:grpSpPr>
          <a:xfrm>
            <a:off x="4644008" y="2822616"/>
            <a:ext cx="1354818" cy="1354818"/>
            <a:chOff x="6145277" y="1491630"/>
            <a:chExt cx="1584176" cy="1584176"/>
          </a:xfrm>
          <a:solidFill>
            <a:schemeClr val="tx1">
              <a:lumMod val="50000"/>
              <a:lumOff val="50000"/>
            </a:schemeClr>
          </a:solidFill>
        </p:grpSpPr>
        <p:sp>
          <p:nvSpPr>
            <p:cNvPr id="70" name="菱形 69"/>
            <p:cNvSpPr/>
            <p:nvPr/>
          </p:nvSpPr>
          <p:spPr>
            <a:xfrm>
              <a:off x="6145277" y="1491630"/>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itchFamily="34" charset="-122"/>
                <a:ea typeface="微软雅黑" pitchFamily="34" charset="-122"/>
              </a:endParaRPr>
            </a:p>
          </p:txBody>
        </p:sp>
        <p:sp>
          <p:nvSpPr>
            <p:cNvPr id="71" name="TextBox 70"/>
            <p:cNvSpPr txBox="1"/>
            <p:nvPr/>
          </p:nvSpPr>
          <p:spPr>
            <a:xfrm flipH="1">
              <a:off x="6383367" y="2103778"/>
              <a:ext cx="1107998" cy="359881"/>
            </a:xfrm>
            <a:prstGeom prst="rect">
              <a:avLst/>
            </a:prstGeom>
            <a:noFill/>
          </p:spPr>
          <p:txBody>
            <a:bodyPr wrap="square" rtlCol="0">
              <a:spAutoFit/>
            </a:bodyPr>
            <a:lstStyle/>
            <a:p>
              <a:r>
                <a:rPr lang="zh-CN" altLang="en-US" sz="1400" b="1" dirty="0">
                  <a:solidFill>
                    <a:schemeClr val="bg1"/>
                  </a:solidFill>
                  <a:latin typeface="微软雅黑" pitchFamily="34" charset="-122"/>
                  <a:ea typeface="微软雅黑" pitchFamily="34" charset="-122"/>
                </a:rPr>
                <a:t>中枢性聋</a:t>
              </a:r>
            </a:p>
          </p:txBody>
        </p:sp>
      </p:grpSp>
      <p:cxnSp>
        <p:nvCxnSpPr>
          <p:cNvPr id="72" name="直接连接符 71"/>
          <p:cNvCxnSpPr>
            <a:stCxn id="61" idx="1"/>
          </p:cNvCxnSpPr>
          <p:nvPr/>
        </p:nvCxnSpPr>
        <p:spPr>
          <a:xfrm flipH="1">
            <a:off x="1691680" y="1304943"/>
            <a:ext cx="2204441"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691680" y="2779945"/>
            <a:ext cx="220444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984353" y="2056189"/>
            <a:ext cx="224015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0" idx="3"/>
          </p:cNvCxnSpPr>
          <p:nvPr/>
        </p:nvCxnSpPr>
        <p:spPr>
          <a:xfrm>
            <a:off x="5998826" y="3500025"/>
            <a:ext cx="226005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372200" y="3180793"/>
            <a:ext cx="1441420" cy="307777"/>
          </a:xfrm>
          <a:prstGeom prst="rect">
            <a:avLst/>
          </a:prstGeom>
          <a:noFill/>
        </p:spPr>
        <p:txBody>
          <a:bodyPr wrap="none" rtlCol="0">
            <a:spAutoFit/>
          </a:bodyPr>
          <a:lstStyle/>
          <a:p>
            <a:r>
              <a:rPr lang="zh-CN" altLang="en-US" sz="1400" dirty="0">
                <a:ea typeface="华文新魏" pitchFamily="2" charset="-122"/>
              </a:rPr>
              <a:t>大脑中枢的病变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2265516" y="3920246"/>
            <a:ext cx="1082348" cy="307777"/>
          </a:xfrm>
          <a:prstGeom prst="rect">
            <a:avLst/>
          </a:prstGeom>
          <a:noFill/>
        </p:spPr>
        <p:txBody>
          <a:bodyPr wrap="none" rtlCol="0">
            <a:spAutoFit/>
          </a:bodyPr>
          <a:lstStyle/>
          <a:p>
            <a:r>
              <a:rPr lang="zh-CN" altLang="en-US" sz="1400" dirty="0">
                <a:ea typeface="华文新魏" pitchFamily="2" charset="-122"/>
              </a:rPr>
              <a:t>均发生病变</a:t>
            </a:r>
            <a:endParaRPr lang="zh-CN" altLang="en-US" sz="1400" b="1" dirty="0">
              <a:solidFill>
                <a:schemeClr val="tx1">
                  <a:lumMod val="75000"/>
                  <a:lumOff val="25000"/>
                </a:schemeClr>
              </a:solidFill>
              <a:latin typeface="微软雅黑" pitchFamily="34" charset="-122"/>
              <a:ea typeface="微软雅黑" pitchFamily="34" charset="-122"/>
            </a:endParaRPr>
          </a:p>
        </p:txBody>
      </p:sp>
      <p:grpSp>
        <p:nvGrpSpPr>
          <p:cNvPr id="29" name="组合 28"/>
          <p:cNvGrpSpPr/>
          <p:nvPr/>
        </p:nvGrpSpPr>
        <p:grpSpPr>
          <a:xfrm>
            <a:off x="3898574" y="3542696"/>
            <a:ext cx="1354818" cy="1354818"/>
            <a:chOff x="4577170" y="2067694"/>
            <a:chExt cx="1584176" cy="1584176"/>
          </a:xfrm>
        </p:grpSpPr>
        <p:sp>
          <p:nvSpPr>
            <p:cNvPr id="30" name="菱形 29"/>
            <p:cNvSpPr/>
            <p:nvPr/>
          </p:nvSpPr>
          <p:spPr>
            <a:xfrm>
              <a:off x="4577170"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31" name="TextBox 30"/>
            <p:cNvSpPr txBox="1"/>
            <p:nvPr/>
          </p:nvSpPr>
          <p:spPr>
            <a:xfrm flipH="1">
              <a:off x="4939873" y="2679842"/>
              <a:ext cx="845719" cy="359881"/>
            </a:xfrm>
            <a:prstGeom prst="rect">
              <a:avLst/>
            </a:prstGeom>
            <a:noFill/>
          </p:spPr>
          <p:txBody>
            <a:bodyPr wrap="none" rtlCol="0">
              <a:spAutoFit/>
            </a:bodyPr>
            <a:lstStyle/>
            <a:p>
              <a:r>
                <a:rPr lang="zh-CN" altLang="en-US" sz="1400" b="1" dirty="0" smtClean="0">
                  <a:solidFill>
                    <a:schemeClr val="bg1"/>
                  </a:solidFill>
                  <a:latin typeface="微软雅黑" pitchFamily="34" charset="-122"/>
                  <a:ea typeface="微软雅黑" pitchFamily="34" charset="-122"/>
                </a:rPr>
                <a:t>混合聋</a:t>
              </a:r>
              <a:endParaRPr lang="zh-CN" altLang="en-US" sz="1400" b="1" dirty="0">
                <a:solidFill>
                  <a:schemeClr val="bg1"/>
                </a:solidFill>
                <a:latin typeface="微软雅黑" pitchFamily="34" charset="-122"/>
                <a:ea typeface="微软雅黑" pitchFamily="34" charset="-122"/>
              </a:endParaRPr>
            </a:p>
          </p:txBody>
        </p:sp>
      </p:grpSp>
      <p:cxnSp>
        <p:nvCxnSpPr>
          <p:cNvPr id="32" name="直接连接符 31"/>
          <p:cNvCxnSpPr/>
          <p:nvPr/>
        </p:nvCxnSpPr>
        <p:spPr>
          <a:xfrm flipH="1">
            <a:off x="1694133" y="4220105"/>
            <a:ext cx="220444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95818942"/>
      </p:ext>
    </p:extLst>
  </p:cSld>
  <p:clrMapOvr>
    <a:masterClrMapping/>
  </p:clrMapOvr>
  <p:transition spd="slow" advClick="0" advTm="861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right)">
                                      <p:cBhvr>
                                        <p:cTn id="12" dur="500"/>
                                        <p:tgtEl>
                                          <p:spTgt spid="7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1+#ppt_w/2"/>
                                          </p:val>
                                        </p:tav>
                                        <p:tav tm="100000">
                                          <p:val>
                                            <p:strVal val="#ppt_x"/>
                                          </p:val>
                                        </p:tav>
                                      </p:tavLst>
                                    </p:anim>
                                    <p:anim calcmode="lin" valueType="num">
                                      <p:cBhvr additive="base">
                                        <p:cTn id="23" dur="500" fill="hold"/>
                                        <p:tgtEl>
                                          <p:spTgt spid="6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8"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0-#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right)">
                                      <p:cBhvr>
                                        <p:cTn id="42" dur="500"/>
                                        <p:tgtEl>
                                          <p:spTgt spid="73"/>
                                        </p:tgtEl>
                                      </p:cBhvr>
                                    </p:animEffect>
                                  </p:childTnLst>
                                </p:cTn>
                              </p:par>
                            </p:childTnLst>
                          </p:cTn>
                        </p:par>
                        <p:par>
                          <p:cTn id="43" fill="hold">
                            <p:stCondLst>
                              <p:cond delay="5000"/>
                            </p:stCondLst>
                            <p:childTnLst>
                              <p:par>
                                <p:cTn id="44" presetID="47" presetClass="entr" presetSubtype="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anim calcmode="lin" valueType="num">
                                      <p:cBhvr>
                                        <p:cTn id="47" dur="1000" fill="hold"/>
                                        <p:tgtEl>
                                          <p:spTgt spid="57"/>
                                        </p:tgtEl>
                                        <p:attrNameLst>
                                          <p:attrName>ppt_x</p:attrName>
                                        </p:attrNameLst>
                                      </p:cBhvr>
                                      <p:tavLst>
                                        <p:tav tm="0">
                                          <p:val>
                                            <p:strVal val="#ppt_x"/>
                                          </p:val>
                                        </p:tav>
                                        <p:tav tm="100000">
                                          <p:val>
                                            <p:strVal val="#ppt_x"/>
                                          </p:val>
                                        </p:tav>
                                      </p:tavLst>
                                    </p:anim>
                                    <p:anim calcmode="lin" valueType="num">
                                      <p:cBhvr>
                                        <p:cTn id="48" dur="1000" fill="hold"/>
                                        <p:tgtEl>
                                          <p:spTgt spid="57"/>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 presetClass="entr" presetSubtype="2" fill="hold"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7000"/>
                            </p:stCondLst>
                            <p:childTnLst>
                              <p:par>
                                <p:cTn id="59" presetID="47" presetClass="entr" presetSubtype="0"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1000"/>
                                        <p:tgtEl>
                                          <p:spTgt spid="77"/>
                                        </p:tgtEl>
                                      </p:cBhvr>
                                    </p:animEffect>
                                    <p:anim calcmode="lin" valueType="num">
                                      <p:cBhvr>
                                        <p:cTn id="62" dur="1000" fill="hold"/>
                                        <p:tgtEl>
                                          <p:spTgt spid="77"/>
                                        </p:tgtEl>
                                        <p:attrNameLst>
                                          <p:attrName>ppt_x</p:attrName>
                                        </p:attrNameLst>
                                      </p:cBhvr>
                                      <p:tavLst>
                                        <p:tav tm="0">
                                          <p:val>
                                            <p:strVal val="#ppt_x"/>
                                          </p:val>
                                        </p:tav>
                                        <p:tav tm="100000">
                                          <p:val>
                                            <p:strVal val="#ppt_x"/>
                                          </p:val>
                                        </p:tav>
                                      </p:tavLst>
                                    </p:anim>
                                    <p:anim calcmode="lin" valueType="num">
                                      <p:cBhvr>
                                        <p:cTn id="63" dur="1000" fill="hold"/>
                                        <p:tgtEl>
                                          <p:spTgt spid="77"/>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 presetClass="entr" presetSubtype="8"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childTnLst>
                          </p:cTn>
                        </p:par>
                        <p:par>
                          <p:cTn id="69" fill="hold">
                            <p:stCondLst>
                              <p:cond delay="8500"/>
                            </p:stCondLst>
                            <p:childTnLst>
                              <p:par>
                                <p:cTn id="70" presetID="22" presetClass="entr" presetSubtype="2"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childTnLst>
                          </p:cTn>
                        </p:par>
                        <p:par>
                          <p:cTn id="73" fill="hold">
                            <p:stCondLst>
                              <p:cond delay="9000"/>
                            </p:stCondLst>
                            <p:childTnLst>
                              <p:par>
                                <p:cTn id="74" presetID="47" presetClass="entr" presetSubtype="0"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9" grpId="0"/>
      <p:bldP spid="7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听力障碍程度分级</a:t>
            </a:r>
          </a:p>
        </p:txBody>
      </p:sp>
      <p:grpSp>
        <p:nvGrpSpPr>
          <p:cNvPr id="114" name="组合 113"/>
          <p:cNvGrpSpPr/>
          <p:nvPr/>
        </p:nvGrpSpPr>
        <p:grpSpPr>
          <a:xfrm>
            <a:off x="2085239" y="886774"/>
            <a:ext cx="6768016" cy="1324936"/>
            <a:chOff x="2085239" y="886774"/>
            <a:chExt cx="6768016" cy="1324936"/>
          </a:xfrm>
        </p:grpSpPr>
        <p:sp>
          <p:nvSpPr>
            <p:cNvPr id="23" name="Rectangle 15"/>
            <p:cNvSpPr>
              <a:spLocks noChangeArrowheads="1"/>
            </p:cNvSpPr>
            <p:nvPr/>
          </p:nvSpPr>
          <p:spPr bwMode="auto">
            <a:xfrm rot="16200000">
              <a:off x="2365386" y="1655790"/>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24" name="Freeform 16"/>
            <p:cNvSpPr>
              <a:spLocks noEditPoints="1"/>
            </p:cNvSpPr>
            <p:nvPr/>
          </p:nvSpPr>
          <p:spPr bwMode="auto">
            <a:xfrm rot="16200000">
              <a:off x="1761571" y="1239234"/>
              <a:ext cx="1294672" cy="647336"/>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Chevron 3"/>
            <p:cNvSpPr/>
            <p:nvPr/>
          </p:nvSpPr>
          <p:spPr>
            <a:xfrm>
              <a:off x="2931096" y="1362781"/>
              <a:ext cx="242041" cy="341687"/>
            </a:xfrm>
            <a:prstGeom prst="chevron">
              <a:avLst/>
            </a:prstGeom>
            <a:solidFill>
              <a:srgbClr val="1994FA"/>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8" name="Rectangle 15"/>
            <p:cNvSpPr>
              <a:spLocks noChangeArrowheads="1"/>
            </p:cNvSpPr>
            <p:nvPr/>
          </p:nvSpPr>
          <p:spPr bwMode="auto">
            <a:xfrm rot="16200000">
              <a:off x="2365386" y="1497307"/>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69" name="Rectangle 21"/>
            <p:cNvSpPr>
              <a:spLocks noChangeArrowheads="1"/>
            </p:cNvSpPr>
            <p:nvPr/>
          </p:nvSpPr>
          <p:spPr bwMode="auto">
            <a:xfrm rot="16200000">
              <a:off x="2365386" y="1347391"/>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70" name="Rectangle 15"/>
            <p:cNvSpPr>
              <a:spLocks noChangeArrowheads="1"/>
            </p:cNvSpPr>
            <p:nvPr/>
          </p:nvSpPr>
          <p:spPr bwMode="auto">
            <a:xfrm rot="16200000">
              <a:off x="2365386" y="1203375"/>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71" name="Rectangle 15"/>
            <p:cNvSpPr>
              <a:spLocks noChangeArrowheads="1"/>
            </p:cNvSpPr>
            <p:nvPr/>
          </p:nvSpPr>
          <p:spPr bwMode="auto">
            <a:xfrm rot="16200000">
              <a:off x="2365386" y="1065259"/>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72" name="Rectangle 15"/>
            <p:cNvSpPr>
              <a:spLocks noChangeArrowheads="1"/>
            </p:cNvSpPr>
            <p:nvPr/>
          </p:nvSpPr>
          <p:spPr bwMode="auto">
            <a:xfrm rot="16200000">
              <a:off x="2365387" y="1799806"/>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73" name="Rectangle 15"/>
            <p:cNvSpPr>
              <a:spLocks noChangeArrowheads="1"/>
            </p:cNvSpPr>
            <p:nvPr/>
          </p:nvSpPr>
          <p:spPr bwMode="auto">
            <a:xfrm rot="16200000">
              <a:off x="3581744" y="1626998"/>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74" name="Freeform 16"/>
            <p:cNvSpPr>
              <a:spLocks noEditPoints="1"/>
            </p:cNvSpPr>
            <p:nvPr/>
          </p:nvSpPr>
          <p:spPr bwMode="auto">
            <a:xfrm rot="16200000">
              <a:off x="2977929" y="1210442"/>
              <a:ext cx="1294672" cy="647336"/>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Chevron 3"/>
            <p:cNvSpPr/>
            <p:nvPr/>
          </p:nvSpPr>
          <p:spPr>
            <a:xfrm>
              <a:off x="4147454" y="1333989"/>
              <a:ext cx="242041" cy="341687"/>
            </a:xfrm>
            <a:prstGeom prst="chevron">
              <a:avLst/>
            </a:prstGeom>
            <a:solidFill>
              <a:srgbClr val="1994FA"/>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6" name="Rectangle 15"/>
            <p:cNvSpPr>
              <a:spLocks noChangeArrowheads="1"/>
            </p:cNvSpPr>
            <p:nvPr/>
          </p:nvSpPr>
          <p:spPr bwMode="auto">
            <a:xfrm rot="16200000">
              <a:off x="3581744" y="1468515"/>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77" name="Rectangle 21"/>
            <p:cNvSpPr>
              <a:spLocks noChangeArrowheads="1"/>
            </p:cNvSpPr>
            <p:nvPr/>
          </p:nvSpPr>
          <p:spPr bwMode="auto">
            <a:xfrm rot="16200000">
              <a:off x="3581744" y="1318599"/>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78" name="Rectangle 15"/>
            <p:cNvSpPr>
              <a:spLocks noChangeArrowheads="1"/>
            </p:cNvSpPr>
            <p:nvPr/>
          </p:nvSpPr>
          <p:spPr bwMode="auto">
            <a:xfrm rot="16200000">
              <a:off x="3581744" y="1174583"/>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80" name="Rectangle 15"/>
            <p:cNvSpPr>
              <a:spLocks noChangeArrowheads="1"/>
            </p:cNvSpPr>
            <p:nvPr/>
          </p:nvSpPr>
          <p:spPr bwMode="auto">
            <a:xfrm rot="16200000">
              <a:off x="3581745" y="1771014"/>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81" name="Rectangle 15"/>
            <p:cNvSpPr>
              <a:spLocks noChangeArrowheads="1"/>
            </p:cNvSpPr>
            <p:nvPr/>
          </p:nvSpPr>
          <p:spPr bwMode="auto">
            <a:xfrm rot="16200000">
              <a:off x="4886402" y="1633713"/>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82" name="Freeform 16"/>
            <p:cNvSpPr>
              <a:spLocks noEditPoints="1"/>
            </p:cNvSpPr>
            <p:nvPr/>
          </p:nvSpPr>
          <p:spPr bwMode="auto">
            <a:xfrm rot="16200000">
              <a:off x="4282587" y="1217157"/>
              <a:ext cx="1294672" cy="647336"/>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Chevron 3"/>
            <p:cNvSpPr/>
            <p:nvPr/>
          </p:nvSpPr>
          <p:spPr>
            <a:xfrm>
              <a:off x="5385685" y="1290774"/>
              <a:ext cx="242041" cy="341687"/>
            </a:xfrm>
            <a:prstGeom prst="chevron">
              <a:avLst/>
            </a:prstGeom>
            <a:solidFill>
              <a:srgbClr val="1994FA"/>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4" name="Rectangle 15"/>
            <p:cNvSpPr>
              <a:spLocks noChangeArrowheads="1"/>
            </p:cNvSpPr>
            <p:nvPr/>
          </p:nvSpPr>
          <p:spPr bwMode="auto">
            <a:xfrm rot="16200000">
              <a:off x="4886402" y="1475230"/>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85" name="Rectangle 21"/>
            <p:cNvSpPr>
              <a:spLocks noChangeArrowheads="1"/>
            </p:cNvSpPr>
            <p:nvPr/>
          </p:nvSpPr>
          <p:spPr bwMode="auto">
            <a:xfrm rot="16200000">
              <a:off x="4886402" y="1325314"/>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88" name="Rectangle 15"/>
            <p:cNvSpPr>
              <a:spLocks noChangeArrowheads="1"/>
            </p:cNvSpPr>
            <p:nvPr/>
          </p:nvSpPr>
          <p:spPr bwMode="auto">
            <a:xfrm rot="16200000">
              <a:off x="4886403" y="1777729"/>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89" name="Rectangle 15"/>
            <p:cNvSpPr>
              <a:spLocks noChangeArrowheads="1"/>
            </p:cNvSpPr>
            <p:nvPr/>
          </p:nvSpPr>
          <p:spPr bwMode="auto">
            <a:xfrm rot="16200000">
              <a:off x="6037794" y="1657262"/>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90" name="Freeform 16"/>
            <p:cNvSpPr>
              <a:spLocks noEditPoints="1"/>
            </p:cNvSpPr>
            <p:nvPr/>
          </p:nvSpPr>
          <p:spPr bwMode="auto">
            <a:xfrm rot="16200000">
              <a:off x="5433979" y="1240706"/>
              <a:ext cx="1294672" cy="647336"/>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Chevron 3"/>
            <p:cNvSpPr/>
            <p:nvPr/>
          </p:nvSpPr>
          <p:spPr>
            <a:xfrm>
              <a:off x="6603504" y="1364253"/>
              <a:ext cx="242041" cy="341687"/>
            </a:xfrm>
            <a:prstGeom prst="chevron">
              <a:avLst/>
            </a:prstGeom>
            <a:solidFill>
              <a:srgbClr val="1994FA"/>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6" name="Rectangle 15"/>
            <p:cNvSpPr>
              <a:spLocks noChangeArrowheads="1"/>
            </p:cNvSpPr>
            <p:nvPr/>
          </p:nvSpPr>
          <p:spPr bwMode="auto">
            <a:xfrm rot="16200000">
              <a:off x="6037795" y="1801278"/>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98" name="Freeform 16"/>
            <p:cNvSpPr>
              <a:spLocks noEditPoints="1"/>
            </p:cNvSpPr>
            <p:nvPr/>
          </p:nvSpPr>
          <p:spPr bwMode="auto">
            <a:xfrm rot="16200000">
              <a:off x="6650337" y="1211914"/>
              <a:ext cx="1294672" cy="647336"/>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Chevron 3"/>
            <p:cNvSpPr/>
            <p:nvPr/>
          </p:nvSpPr>
          <p:spPr>
            <a:xfrm>
              <a:off x="7819862" y="1335461"/>
              <a:ext cx="242041" cy="341687"/>
            </a:xfrm>
            <a:prstGeom prst="chevron">
              <a:avLst/>
            </a:prstGeom>
            <a:solidFill>
              <a:srgbClr val="1994FA"/>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 name="Rectangle 15"/>
            <p:cNvSpPr>
              <a:spLocks noChangeArrowheads="1"/>
            </p:cNvSpPr>
            <p:nvPr/>
          </p:nvSpPr>
          <p:spPr bwMode="auto">
            <a:xfrm rot="16200000">
              <a:off x="7254153" y="1772486"/>
              <a:ext cx="92374" cy="366105"/>
            </a:xfrm>
            <a:prstGeom prst="rect">
              <a:avLst/>
            </a:pr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3A56C"/>
                </a:solidFill>
                <a:effectLst/>
                <a:uLnTx/>
                <a:uFillTx/>
              </a:endParaRPr>
            </a:p>
          </p:txBody>
        </p:sp>
        <p:sp>
          <p:nvSpPr>
            <p:cNvPr id="106" name="Freeform 16"/>
            <p:cNvSpPr>
              <a:spLocks noEditPoints="1"/>
            </p:cNvSpPr>
            <p:nvPr/>
          </p:nvSpPr>
          <p:spPr bwMode="auto">
            <a:xfrm rot="16200000">
              <a:off x="7882251" y="1211914"/>
              <a:ext cx="1294672" cy="647336"/>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1994F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15" name="组合 114"/>
          <p:cNvGrpSpPr/>
          <p:nvPr/>
        </p:nvGrpSpPr>
        <p:grpSpPr>
          <a:xfrm>
            <a:off x="-6094" y="2355726"/>
            <a:ext cx="9186606" cy="1665476"/>
            <a:chOff x="-6094" y="2355726"/>
            <a:chExt cx="9186606" cy="1665476"/>
          </a:xfrm>
        </p:grpSpPr>
        <p:sp>
          <p:nvSpPr>
            <p:cNvPr id="2" name="矩形 1"/>
            <p:cNvSpPr/>
            <p:nvPr/>
          </p:nvSpPr>
          <p:spPr>
            <a:xfrm>
              <a:off x="1693880" y="2373868"/>
              <a:ext cx="1293944" cy="338554"/>
            </a:xfrm>
            <a:prstGeom prst="rect">
              <a:avLst/>
            </a:prstGeom>
          </p:spPr>
          <p:txBody>
            <a:bodyPr wrap="square">
              <a:spAutoFit/>
            </a:bodyPr>
            <a:lstStyle/>
            <a:p>
              <a:r>
                <a:rPr lang="zh-CN" altLang="en-US" sz="1600" dirty="0">
                  <a:latin typeface="华文新魏" pitchFamily="2" charset="-122"/>
                  <a:ea typeface="华文新魏" pitchFamily="2" charset="-122"/>
                </a:rPr>
                <a:t>く</a:t>
              </a:r>
              <a:r>
                <a:rPr lang="en-US" altLang="zh-CN" sz="1600" dirty="0">
                  <a:latin typeface="华文新魏" pitchFamily="2" charset="-122"/>
                  <a:ea typeface="华文新魏" pitchFamily="2" charset="-122"/>
                </a:rPr>
                <a:t>26dBHL </a:t>
              </a:r>
              <a:endParaRPr lang="zh-CN" altLang="en-US" sz="1600" dirty="0"/>
            </a:p>
          </p:txBody>
        </p:sp>
        <p:sp>
          <p:nvSpPr>
            <p:cNvPr id="3" name="矩形 2"/>
            <p:cNvSpPr/>
            <p:nvPr/>
          </p:nvSpPr>
          <p:spPr>
            <a:xfrm>
              <a:off x="3122067" y="2377212"/>
              <a:ext cx="1266693" cy="338554"/>
            </a:xfrm>
            <a:prstGeom prst="rect">
              <a:avLst/>
            </a:prstGeom>
          </p:spPr>
          <p:txBody>
            <a:bodyPr wrap="none">
              <a:spAutoFit/>
            </a:bodyPr>
            <a:lstStyle/>
            <a:p>
              <a:r>
                <a:rPr lang="en-US" altLang="zh-CN" sz="1600" dirty="0">
                  <a:latin typeface="华文新魏" pitchFamily="2" charset="-122"/>
                  <a:ea typeface="华文新魏" pitchFamily="2" charset="-122"/>
                </a:rPr>
                <a:t>26-40dBHL </a:t>
              </a:r>
              <a:endParaRPr lang="zh-CN" altLang="en-US" sz="1600" dirty="0">
                <a:latin typeface="华文新魏" pitchFamily="2" charset="-122"/>
                <a:ea typeface="华文新魏" pitchFamily="2" charset="-122"/>
              </a:endParaRPr>
            </a:p>
          </p:txBody>
        </p:sp>
        <p:sp>
          <p:nvSpPr>
            <p:cNvPr id="4" name="矩形 3"/>
            <p:cNvSpPr/>
            <p:nvPr/>
          </p:nvSpPr>
          <p:spPr>
            <a:xfrm>
              <a:off x="4316752" y="2355726"/>
              <a:ext cx="1178528" cy="338554"/>
            </a:xfrm>
            <a:prstGeom prst="rect">
              <a:avLst/>
            </a:prstGeom>
          </p:spPr>
          <p:txBody>
            <a:bodyPr wrap="none">
              <a:spAutoFit/>
            </a:bodyPr>
            <a:lstStyle/>
            <a:p>
              <a:r>
                <a:rPr lang="en-US" altLang="zh-CN" sz="1600" dirty="0">
                  <a:latin typeface="华文新魏" pitchFamily="2" charset="-122"/>
                  <a:ea typeface="华文新魏" pitchFamily="2" charset="-122"/>
                </a:rPr>
                <a:t>41-55dBHL</a:t>
              </a:r>
              <a:endParaRPr lang="zh-CN" altLang="en-US" sz="1600" dirty="0">
                <a:latin typeface="华文新魏" pitchFamily="2" charset="-122"/>
                <a:ea typeface="华文新魏" pitchFamily="2" charset="-122"/>
              </a:endParaRPr>
            </a:p>
          </p:txBody>
        </p:sp>
        <p:sp>
          <p:nvSpPr>
            <p:cNvPr id="5" name="矩形 4"/>
            <p:cNvSpPr/>
            <p:nvPr/>
          </p:nvSpPr>
          <p:spPr>
            <a:xfrm>
              <a:off x="5548024" y="2355726"/>
              <a:ext cx="1217000" cy="338554"/>
            </a:xfrm>
            <a:prstGeom prst="rect">
              <a:avLst/>
            </a:prstGeom>
          </p:spPr>
          <p:txBody>
            <a:bodyPr wrap="none">
              <a:spAutoFit/>
            </a:bodyPr>
            <a:lstStyle/>
            <a:p>
              <a:r>
                <a:rPr lang="en-US" altLang="zh-CN" sz="1600" dirty="0">
                  <a:latin typeface="华文新魏" pitchFamily="2" charset="-122"/>
                  <a:ea typeface="华文新魏" pitchFamily="2" charset="-122"/>
                </a:rPr>
                <a:t>56-70dBHL</a:t>
              </a:r>
              <a:endParaRPr lang="zh-CN" altLang="en-US" sz="1600" dirty="0">
                <a:latin typeface="华文新魏" pitchFamily="2" charset="-122"/>
                <a:ea typeface="华文新魏" pitchFamily="2" charset="-122"/>
              </a:endParaRPr>
            </a:p>
          </p:txBody>
        </p:sp>
        <p:sp>
          <p:nvSpPr>
            <p:cNvPr id="6" name="矩形 5"/>
            <p:cNvSpPr/>
            <p:nvPr/>
          </p:nvSpPr>
          <p:spPr>
            <a:xfrm>
              <a:off x="6765024" y="2355726"/>
              <a:ext cx="1281120" cy="338554"/>
            </a:xfrm>
            <a:prstGeom prst="rect">
              <a:avLst/>
            </a:prstGeom>
          </p:spPr>
          <p:txBody>
            <a:bodyPr wrap="none">
              <a:spAutoFit/>
            </a:bodyPr>
            <a:lstStyle/>
            <a:p>
              <a:r>
                <a:rPr lang="en-US" altLang="zh-CN" sz="1600" dirty="0" smtClean="0">
                  <a:solidFill>
                    <a:srgbClr val="FF0000"/>
                  </a:solidFill>
                  <a:latin typeface="华文新魏" pitchFamily="2" charset="-122"/>
                  <a:ea typeface="华文新魏" pitchFamily="2" charset="-122"/>
                </a:rPr>
                <a:t>71-90dB HL </a:t>
              </a:r>
              <a:endParaRPr lang="zh-CN" altLang="en-US" sz="1600" dirty="0"/>
            </a:p>
          </p:txBody>
        </p:sp>
        <p:sp>
          <p:nvSpPr>
            <p:cNvPr id="7" name="矩形 6"/>
            <p:cNvSpPr/>
            <p:nvPr/>
          </p:nvSpPr>
          <p:spPr>
            <a:xfrm>
              <a:off x="7989160" y="2358479"/>
              <a:ext cx="1191352" cy="338554"/>
            </a:xfrm>
            <a:prstGeom prst="rect">
              <a:avLst/>
            </a:prstGeom>
          </p:spPr>
          <p:txBody>
            <a:bodyPr wrap="none">
              <a:spAutoFit/>
            </a:bodyPr>
            <a:lstStyle/>
            <a:p>
              <a:r>
                <a:rPr lang="en-US" altLang="zh-CN" sz="1600" dirty="0">
                  <a:solidFill>
                    <a:srgbClr val="FF0000"/>
                  </a:solidFill>
                  <a:latin typeface="华文新魏" pitchFamily="2" charset="-122"/>
                  <a:ea typeface="华文新魏" pitchFamily="2" charset="-122"/>
                </a:rPr>
                <a:t>&gt;90dB HL </a:t>
              </a:r>
              <a:endParaRPr lang="zh-CN" altLang="en-US" sz="1600" dirty="0">
                <a:solidFill>
                  <a:srgbClr val="FF0000"/>
                </a:solidFill>
                <a:latin typeface="华文新魏" pitchFamily="2" charset="-122"/>
                <a:ea typeface="华文新魏" pitchFamily="2" charset="-122"/>
              </a:endParaRPr>
            </a:p>
          </p:txBody>
        </p:sp>
        <p:sp>
          <p:nvSpPr>
            <p:cNvPr id="8" name="矩形 7"/>
            <p:cNvSpPr/>
            <p:nvPr/>
          </p:nvSpPr>
          <p:spPr>
            <a:xfrm>
              <a:off x="224738" y="2355726"/>
              <a:ext cx="1394934" cy="369332"/>
            </a:xfrm>
            <a:prstGeom prst="rect">
              <a:avLst/>
            </a:prstGeom>
          </p:spPr>
          <p:txBody>
            <a:bodyPr wrap="none">
              <a:spAutoFit/>
            </a:bodyPr>
            <a:lstStyle/>
            <a:p>
              <a:r>
                <a:rPr lang="zh-CN" altLang="en-US" dirty="0">
                  <a:latin typeface="华文新魏" pitchFamily="2" charset="-122"/>
                  <a:ea typeface="华文新魏" pitchFamily="2" charset="-122"/>
                </a:rPr>
                <a:t>平均</a:t>
              </a:r>
              <a:r>
                <a:rPr lang="zh-CN" altLang="en-US" dirty="0" smtClean="0">
                  <a:latin typeface="华文新魏" pitchFamily="2" charset="-122"/>
                  <a:ea typeface="华文新魏" pitchFamily="2" charset="-122"/>
                </a:rPr>
                <a:t>听阈： </a:t>
              </a:r>
              <a:endParaRPr lang="zh-CN" altLang="en-US" dirty="0"/>
            </a:p>
          </p:txBody>
        </p:sp>
        <p:sp>
          <p:nvSpPr>
            <p:cNvPr id="9" name="矩形 8"/>
            <p:cNvSpPr/>
            <p:nvPr/>
          </p:nvSpPr>
          <p:spPr>
            <a:xfrm>
              <a:off x="-6094" y="2994506"/>
              <a:ext cx="1625766" cy="369332"/>
            </a:xfrm>
            <a:prstGeom prst="rect">
              <a:avLst/>
            </a:prstGeom>
          </p:spPr>
          <p:txBody>
            <a:bodyPr wrap="none">
              <a:spAutoFit/>
            </a:bodyPr>
            <a:lstStyle/>
            <a:p>
              <a:r>
                <a:rPr lang="zh-CN" altLang="en-US" dirty="0">
                  <a:latin typeface="华文新魏" pitchFamily="2" charset="-122"/>
                  <a:ea typeface="华文新魏" pitchFamily="2" charset="-122"/>
                </a:rPr>
                <a:t>听力障碍分级 </a:t>
              </a:r>
              <a:endParaRPr lang="zh-CN" altLang="en-US" dirty="0"/>
            </a:p>
          </p:txBody>
        </p:sp>
        <p:sp>
          <p:nvSpPr>
            <p:cNvPr id="10" name="矩形 9"/>
            <p:cNvSpPr/>
            <p:nvPr/>
          </p:nvSpPr>
          <p:spPr>
            <a:xfrm>
              <a:off x="179512" y="3642578"/>
              <a:ext cx="1107996" cy="369332"/>
            </a:xfrm>
            <a:prstGeom prst="rect">
              <a:avLst/>
            </a:prstGeom>
          </p:spPr>
          <p:txBody>
            <a:bodyPr wrap="none">
              <a:spAutoFit/>
            </a:bodyPr>
            <a:lstStyle/>
            <a:p>
              <a:pPr>
                <a:buFont typeface="Wingdings" pitchFamily="2" charset="2"/>
                <a:buNone/>
              </a:pPr>
              <a:r>
                <a:rPr lang="zh-CN" altLang="en-US" dirty="0">
                  <a:latin typeface="华文新魏" pitchFamily="2" charset="-122"/>
                  <a:ea typeface="华文新魏" pitchFamily="2" charset="-122"/>
                </a:rPr>
                <a:t>伤残分级</a:t>
              </a:r>
            </a:p>
          </p:txBody>
        </p:sp>
        <p:sp>
          <p:nvSpPr>
            <p:cNvPr id="11" name="矩形 10"/>
            <p:cNvSpPr/>
            <p:nvPr/>
          </p:nvSpPr>
          <p:spPr>
            <a:xfrm>
              <a:off x="1691680" y="2990468"/>
              <a:ext cx="1107996" cy="369332"/>
            </a:xfrm>
            <a:prstGeom prst="rect">
              <a:avLst/>
            </a:prstGeom>
          </p:spPr>
          <p:txBody>
            <a:bodyPr wrap="none">
              <a:spAutoFit/>
            </a:bodyPr>
            <a:lstStyle/>
            <a:p>
              <a:r>
                <a:rPr lang="zh-CN" altLang="en-US" dirty="0" smtClean="0">
                  <a:latin typeface="华文新魏" pitchFamily="2" charset="-122"/>
                  <a:ea typeface="华文新魏" pitchFamily="2" charset="-122"/>
                </a:rPr>
                <a:t>听力正常</a:t>
              </a:r>
              <a:endParaRPr lang="zh-CN" altLang="en-US" dirty="0">
                <a:latin typeface="华文新魏" pitchFamily="2" charset="-122"/>
                <a:ea typeface="华文新魏" pitchFamily="2" charset="-122"/>
              </a:endParaRPr>
            </a:p>
          </p:txBody>
        </p:sp>
        <p:sp>
          <p:nvSpPr>
            <p:cNvPr id="12" name="矩形 11"/>
            <p:cNvSpPr/>
            <p:nvPr/>
          </p:nvSpPr>
          <p:spPr>
            <a:xfrm>
              <a:off x="2843808" y="2769190"/>
              <a:ext cx="1441420" cy="738664"/>
            </a:xfrm>
            <a:prstGeom prst="rect">
              <a:avLst/>
            </a:prstGeom>
          </p:spPr>
          <p:txBody>
            <a:bodyPr wrap="none">
              <a:spAutoFit/>
            </a:bodyPr>
            <a:lstStyle/>
            <a:p>
              <a:pPr algn="ctr"/>
              <a:r>
                <a:rPr lang="zh-CN" altLang="en-US" sz="1400" dirty="0" smtClean="0">
                  <a:latin typeface="华文新魏" pitchFamily="2" charset="-122"/>
                  <a:ea typeface="华文新魏" pitchFamily="2" charset="-122"/>
                </a:rPr>
                <a:t>轻度聋</a:t>
              </a:r>
              <a:endParaRPr lang="en-US" altLang="zh-CN" sz="1400" dirty="0" smtClean="0">
                <a:latin typeface="华文新魏" pitchFamily="2" charset="-122"/>
                <a:ea typeface="华文新魏" pitchFamily="2" charset="-122"/>
              </a:endParaRPr>
            </a:p>
            <a:p>
              <a:pPr algn="ctr"/>
              <a:r>
                <a:rPr lang="zh-CN" altLang="en-US" sz="1400" dirty="0" smtClean="0">
                  <a:latin typeface="华文新魏" pitchFamily="2" charset="-122"/>
                  <a:ea typeface="华文新魏" pitchFamily="2" charset="-122"/>
                </a:rPr>
                <a:t>（</a:t>
              </a:r>
              <a:r>
                <a:rPr lang="zh-CN" altLang="en-US" sz="1400" dirty="0">
                  <a:latin typeface="华文新魏" pitchFamily="2" charset="-122"/>
                  <a:ea typeface="华文新魏" pitchFamily="2" charset="-122"/>
                </a:rPr>
                <a:t>听微弱的</a:t>
              </a:r>
              <a:r>
                <a:rPr lang="zh-CN" altLang="en-US" sz="1400" dirty="0" smtClean="0">
                  <a:latin typeface="华文新魏" pitchFamily="2" charset="-122"/>
                  <a:ea typeface="华文新魏" pitchFamily="2" charset="-122"/>
                </a:rPr>
                <a:t>语言</a:t>
              </a:r>
              <a:endParaRPr lang="en-US" altLang="zh-CN" sz="1400" dirty="0" smtClean="0">
                <a:latin typeface="华文新魏" pitchFamily="2" charset="-122"/>
                <a:ea typeface="华文新魏" pitchFamily="2" charset="-122"/>
              </a:endParaRPr>
            </a:p>
            <a:p>
              <a:pPr algn="ctr"/>
              <a:r>
                <a:rPr lang="zh-CN" altLang="en-US" sz="1400" dirty="0" smtClean="0">
                  <a:latin typeface="华文新魏" pitchFamily="2" charset="-122"/>
                  <a:ea typeface="华文新魏" pitchFamily="2" charset="-122"/>
                </a:rPr>
                <a:t>声</a:t>
              </a:r>
              <a:r>
                <a:rPr lang="zh-CN" altLang="en-US" sz="1400" dirty="0">
                  <a:latin typeface="华文新魏" pitchFamily="2" charset="-122"/>
                  <a:ea typeface="华文新魏" pitchFamily="2" charset="-122"/>
                </a:rPr>
                <a:t>有困难</a:t>
              </a:r>
              <a:r>
                <a:rPr lang="zh-CN" altLang="en-US" sz="1400" dirty="0" smtClean="0">
                  <a:latin typeface="华文新魏" pitchFamily="2" charset="-122"/>
                  <a:ea typeface="华文新魏" pitchFamily="2" charset="-122"/>
                </a:rPr>
                <a:t>） </a:t>
              </a:r>
              <a:endParaRPr lang="zh-CN" altLang="en-US" sz="1400" dirty="0"/>
            </a:p>
          </p:txBody>
        </p:sp>
        <p:sp>
          <p:nvSpPr>
            <p:cNvPr id="13" name="矩形 12"/>
            <p:cNvSpPr/>
            <p:nvPr/>
          </p:nvSpPr>
          <p:spPr>
            <a:xfrm>
              <a:off x="4283968" y="2811982"/>
              <a:ext cx="1238231" cy="738664"/>
            </a:xfrm>
            <a:prstGeom prst="rect">
              <a:avLst/>
            </a:prstGeom>
          </p:spPr>
          <p:txBody>
            <a:bodyPr wrap="square">
              <a:spAutoFit/>
            </a:bodyPr>
            <a:lstStyle/>
            <a:p>
              <a:pPr algn="ctr"/>
              <a:r>
                <a:rPr lang="zh-CN" altLang="en-US" sz="1400" dirty="0">
                  <a:latin typeface="华文新魏" pitchFamily="2" charset="-122"/>
                  <a:ea typeface="华文新魏" pitchFamily="2" charset="-122"/>
                </a:rPr>
                <a:t>中度</a:t>
              </a:r>
              <a:r>
                <a:rPr lang="zh-CN" altLang="en-US" sz="1400" dirty="0" smtClean="0">
                  <a:latin typeface="华文新魏" pitchFamily="2" charset="-122"/>
                  <a:ea typeface="华文新魏" pitchFamily="2" charset="-122"/>
                </a:rPr>
                <a:t>聋</a:t>
              </a:r>
              <a:endParaRPr lang="en-US" altLang="zh-CN" sz="1400" dirty="0" smtClean="0">
                <a:latin typeface="华文新魏" pitchFamily="2" charset="-122"/>
                <a:ea typeface="华文新魏" pitchFamily="2" charset="-122"/>
              </a:endParaRPr>
            </a:p>
            <a:p>
              <a:pPr algn="ctr"/>
              <a:r>
                <a:rPr lang="zh-CN" altLang="en-US" sz="1400" dirty="0" smtClean="0">
                  <a:latin typeface="华文新魏" pitchFamily="2" charset="-122"/>
                  <a:ea typeface="华文新魏" pitchFamily="2" charset="-122"/>
                </a:rPr>
                <a:t>（</a:t>
              </a:r>
              <a:r>
                <a:rPr lang="zh-CN" altLang="en-US" sz="1400" dirty="0">
                  <a:latin typeface="华文新魏" pitchFamily="2" charset="-122"/>
                  <a:ea typeface="华文新魏" pitchFamily="2" charset="-122"/>
                </a:rPr>
                <a:t>听普通语言声有困难） </a:t>
              </a:r>
            </a:p>
          </p:txBody>
        </p:sp>
        <p:sp>
          <p:nvSpPr>
            <p:cNvPr id="14" name="矩形 13"/>
            <p:cNvSpPr/>
            <p:nvPr/>
          </p:nvSpPr>
          <p:spPr>
            <a:xfrm>
              <a:off x="5508104" y="2787774"/>
              <a:ext cx="1167408" cy="738664"/>
            </a:xfrm>
            <a:prstGeom prst="rect">
              <a:avLst/>
            </a:prstGeom>
          </p:spPr>
          <p:txBody>
            <a:bodyPr wrap="square">
              <a:spAutoFit/>
            </a:bodyPr>
            <a:lstStyle/>
            <a:p>
              <a:pPr algn="ctr"/>
              <a:r>
                <a:rPr lang="zh-CN" altLang="en-US" sz="1400" dirty="0" smtClean="0">
                  <a:latin typeface="华文新魏" pitchFamily="2" charset="-122"/>
                  <a:ea typeface="华文新魏" pitchFamily="2" charset="-122"/>
                </a:rPr>
                <a:t>中重度  </a:t>
              </a:r>
              <a:endParaRPr lang="en-US" altLang="zh-CN" sz="1400" dirty="0" smtClean="0">
                <a:latin typeface="华文新魏" pitchFamily="2" charset="-122"/>
                <a:ea typeface="华文新魏" pitchFamily="2" charset="-122"/>
              </a:endParaRPr>
            </a:p>
            <a:p>
              <a:pPr algn="ctr"/>
              <a:r>
                <a:rPr lang="zh-CN" altLang="en-US" sz="1400" dirty="0" smtClean="0">
                  <a:latin typeface="华文新魏" pitchFamily="2" charset="-122"/>
                  <a:ea typeface="华文新魏" pitchFamily="2" charset="-122"/>
                </a:rPr>
                <a:t>（影响工作和学习） </a:t>
              </a:r>
              <a:endParaRPr lang="zh-CN" altLang="en-US" sz="1400" dirty="0">
                <a:latin typeface="华文新魏" pitchFamily="2" charset="-122"/>
                <a:ea typeface="华文新魏" pitchFamily="2" charset="-122"/>
              </a:endParaRPr>
            </a:p>
          </p:txBody>
        </p:sp>
        <p:sp>
          <p:nvSpPr>
            <p:cNvPr id="15" name="矩形 14"/>
            <p:cNvSpPr/>
            <p:nvPr/>
          </p:nvSpPr>
          <p:spPr>
            <a:xfrm>
              <a:off x="6795736" y="2769190"/>
              <a:ext cx="1088632" cy="738664"/>
            </a:xfrm>
            <a:prstGeom prst="rect">
              <a:avLst/>
            </a:prstGeom>
          </p:spPr>
          <p:txBody>
            <a:bodyPr wrap="square">
              <a:spAutoFit/>
            </a:bodyPr>
            <a:lstStyle/>
            <a:p>
              <a:pPr algn="ctr"/>
              <a:r>
                <a:rPr lang="zh-CN" altLang="en-US" sz="1400" dirty="0" smtClean="0">
                  <a:solidFill>
                    <a:srgbClr val="FF0000"/>
                  </a:solidFill>
                  <a:latin typeface="华文新魏" pitchFamily="2" charset="-122"/>
                  <a:ea typeface="华文新魏" pitchFamily="2" charset="-122"/>
                </a:rPr>
                <a:t>重</a:t>
              </a:r>
              <a:r>
                <a:rPr lang="zh-CN" altLang="en-US" sz="1400" dirty="0">
                  <a:solidFill>
                    <a:srgbClr val="FF0000"/>
                  </a:solidFill>
                  <a:latin typeface="华文新魏" pitchFamily="2" charset="-122"/>
                  <a:ea typeface="华文新魏" pitchFamily="2" charset="-122"/>
                </a:rPr>
                <a:t>度聋  </a:t>
              </a:r>
              <a:endParaRPr lang="en-US" altLang="zh-CN" sz="1400" dirty="0" smtClean="0">
                <a:solidFill>
                  <a:srgbClr val="FF0000"/>
                </a:solidFill>
                <a:latin typeface="华文新魏" pitchFamily="2" charset="-122"/>
                <a:ea typeface="华文新魏" pitchFamily="2" charset="-122"/>
              </a:endParaRPr>
            </a:p>
            <a:p>
              <a:pPr algn="ctr"/>
              <a:r>
                <a:rPr lang="zh-CN" altLang="en-US" sz="1400" dirty="0" smtClean="0">
                  <a:solidFill>
                    <a:srgbClr val="FF0000"/>
                  </a:solidFill>
                  <a:latin typeface="华文新魏" pitchFamily="2" charset="-122"/>
                  <a:ea typeface="华文新魏" pitchFamily="2" charset="-122"/>
                </a:rPr>
                <a:t>（</a:t>
              </a:r>
              <a:r>
                <a:rPr lang="zh-CN" altLang="en-US" sz="1400" dirty="0">
                  <a:solidFill>
                    <a:srgbClr val="FF0000"/>
                  </a:solidFill>
                  <a:latin typeface="华文新魏" pitchFamily="2" charset="-122"/>
                  <a:ea typeface="华文新魏" pitchFamily="2" charset="-122"/>
                </a:rPr>
                <a:t>只能大声喊叫） </a:t>
              </a:r>
              <a:endParaRPr lang="zh-CN" altLang="en-US" sz="1400" dirty="0"/>
            </a:p>
          </p:txBody>
        </p:sp>
        <p:sp>
          <p:nvSpPr>
            <p:cNvPr id="16" name="矩形 15"/>
            <p:cNvSpPr/>
            <p:nvPr/>
          </p:nvSpPr>
          <p:spPr>
            <a:xfrm>
              <a:off x="7956376" y="2715766"/>
              <a:ext cx="1203118" cy="760730"/>
            </a:xfrm>
            <a:prstGeom prst="rect">
              <a:avLst/>
            </a:prstGeom>
          </p:spPr>
          <p:txBody>
            <a:bodyPr wrap="square">
              <a:spAutoFit/>
            </a:bodyPr>
            <a:lstStyle/>
            <a:p>
              <a:pPr algn="ctr"/>
              <a:r>
                <a:rPr lang="zh-CN" altLang="en-US" sz="1400" dirty="0">
                  <a:solidFill>
                    <a:srgbClr val="FF0000"/>
                  </a:solidFill>
                  <a:latin typeface="华文新魏" pitchFamily="2" charset="-122"/>
                  <a:ea typeface="华文新魏" pitchFamily="2" charset="-122"/>
                </a:rPr>
                <a:t>极度聋 </a:t>
              </a:r>
              <a:endParaRPr lang="en-US" altLang="zh-CN" sz="1400" dirty="0">
                <a:solidFill>
                  <a:srgbClr val="FF0000"/>
                </a:solidFill>
                <a:latin typeface="华文新魏" pitchFamily="2" charset="-122"/>
                <a:ea typeface="华文新魏" pitchFamily="2" charset="-122"/>
              </a:endParaRPr>
            </a:p>
            <a:p>
              <a:pPr algn="ctr"/>
              <a:r>
                <a:rPr lang="zh-CN" altLang="en-US" sz="1400" dirty="0">
                  <a:solidFill>
                    <a:srgbClr val="FF0000"/>
                  </a:solidFill>
                  <a:latin typeface="华文新魏" pitchFamily="2" charset="-122"/>
                  <a:ea typeface="华文新魏" pitchFamily="2" charset="-122"/>
                </a:rPr>
                <a:t>（对</a:t>
              </a:r>
              <a:r>
                <a:rPr lang="zh-CN" altLang="en-US" sz="1400" dirty="0" smtClean="0">
                  <a:solidFill>
                    <a:srgbClr val="FF0000"/>
                  </a:solidFill>
                  <a:latin typeface="华文新魏" pitchFamily="2" charset="-122"/>
                  <a:ea typeface="华文新魏" pitchFamily="2" charset="-122"/>
                </a:rPr>
                <a:t>声音无</a:t>
              </a:r>
              <a:r>
                <a:rPr lang="zh-CN" altLang="en-US" sz="1400" dirty="0">
                  <a:solidFill>
                    <a:srgbClr val="FF0000"/>
                  </a:solidFill>
                  <a:latin typeface="华文新魏" pitchFamily="2" charset="-122"/>
                  <a:ea typeface="华文新魏" pitchFamily="2" charset="-122"/>
                </a:rPr>
                <a:t>反应） </a:t>
              </a:r>
            </a:p>
          </p:txBody>
        </p:sp>
        <p:sp>
          <p:nvSpPr>
            <p:cNvPr id="17" name="矩形 16"/>
            <p:cNvSpPr/>
            <p:nvPr/>
          </p:nvSpPr>
          <p:spPr>
            <a:xfrm>
              <a:off x="2771800" y="3642578"/>
              <a:ext cx="1569660" cy="369332"/>
            </a:xfrm>
            <a:prstGeom prst="rect">
              <a:avLst/>
            </a:prstGeom>
          </p:spPr>
          <p:txBody>
            <a:bodyPr wrap="none">
              <a:spAutoFit/>
            </a:bodyPr>
            <a:lstStyle/>
            <a:p>
              <a:r>
                <a:rPr lang="zh-CN" altLang="en-US" dirty="0" smtClean="0">
                  <a:latin typeface="华文新魏" pitchFamily="2" charset="-122"/>
                  <a:ea typeface="华文新魏" pitchFamily="2" charset="-122"/>
                </a:rPr>
                <a:t>轻度听力障碍</a:t>
              </a:r>
              <a:endParaRPr lang="zh-CN" altLang="en-US" dirty="0">
                <a:latin typeface="华文新魏" pitchFamily="2" charset="-122"/>
                <a:ea typeface="华文新魏" pitchFamily="2" charset="-122"/>
              </a:endParaRPr>
            </a:p>
          </p:txBody>
        </p:sp>
        <p:sp>
          <p:nvSpPr>
            <p:cNvPr id="18" name="矩形 17"/>
            <p:cNvSpPr/>
            <p:nvPr/>
          </p:nvSpPr>
          <p:spPr>
            <a:xfrm>
              <a:off x="4572000" y="3651870"/>
              <a:ext cx="646331" cy="369332"/>
            </a:xfrm>
            <a:prstGeom prst="rect">
              <a:avLst/>
            </a:prstGeom>
          </p:spPr>
          <p:txBody>
            <a:bodyPr wrap="none">
              <a:spAutoFit/>
            </a:bodyPr>
            <a:lstStyle/>
            <a:p>
              <a:r>
                <a:rPr lang="zh-CN" altLang="en-US" dirty="0">
                  <a:latin typeface="华文新魏" pitchFamily="2" charset="-122"/>
                  <a:ea typeface="华文新魏" pitchFamily="2" charset="-122"/>
                </a:rPr>
                <a:t>中度</a:t>
              </a:r>
            </a:p>
          </p:txBody>
        </p:sp>
        <p:sp>
          <p:nvSpPr>
            <p:cNvPr id="19" name="矩形 18"/>
            <p:cNvSpPr/>
            <p:nvPr/>
          </p:nvSpPr>
          <p:spPr>
            <a:xfrm>
              <a:off x="5652120" y="3642578"/>
              <a:ext cx="877163" cy="369332"/>
            </a:xfrm>
            <a:prstGeom prst="rect">
              <a:avLst/>
            </a:prstGeom>
          </p:spPr>
          <p:txBody>
            <a:bodyPr wrap="none">
              <a:spAutoFit/>
            </a:bodyPr>
            <a:lstStyle/>
            <a:p>
              <a:r>
                <a:rPr lang="zh-CN" altLang="en-US" dirty="0">
                  <a:latin typeface="华文新魏" pitchFamily="2" charset="-122"/>
                  <a:ea typeface="华文新魏" pitchFamily="2" charset="-122"/>
                </a:rPr>
                <a:t>中重度</a:t>
              </a:r>
            </a:p>
          </p:txBody>
        </p:sp>
        <p:sp>
          <p:nvSpPr>
            <p:cNvPr id="20" name="矩形 19"/>
            <p:cNvSpPr/>
            <p:nvPr/>
          </p:nvSpPr>
          <p:spPr>
            <a:xfrm>
              <a:off x="6948264" y="3638540"/>
              <a:ext cx="646331" cy="369332"/>
            </a:xfrm>
            <a:prstGeom prst="rect">
              <a:avLst/>
            </a:prstGeom>
          </p:spPr>
          <p:txBody>
            <a:bodyPr wrap="none">
              <a:spAutoFit/>
            </a:bodyPr>
            <a:lstStyle/>
            <a:p>
              <a:r>
                <a:rPr lang="zh-CN" altLang="en-US" dirty="0" smtClean="0">
                  <a:solidFill>
                    <a:srgbClr val="FF0000"/>
                  </a:solidFill>
                  <a:latin typeface="华文新魏" pitchFamily="2" charset="-122"/>
                  <a:ea typeface="华文新魏" pitchFamily="2" charset="-122"/>
                </a:rPr>
                <a:t>重度</a:t>
              </a:r>
              <a:endParaRPr lang="zh-CN" altLang="en-US" dirty="0"/>
            </a:p>
          </p:txBody>
        </p:sp>
        <p:sp>
          <p:nvSpPr>
            <p:cNvPr id="21" name="矩形 20"/>
            <p:cNvSpPr/>
            <p:nvPr/>
          </p:nvSpPr>
          <p:spPr>
            <a:xfrm>
              <a:off x="8100392" y="3642578"/>
              <a:ext cx="877163" cy="369332"/>
            </a:xfrm>
            <a:prstGeom prst="rect">
              <a:avLst/>
            </a:prstGeom>
          </p:spPr>
          <p:txBody>
            <a:bodyPr wrap="none">
              <a:spAutoFit/>
            </a:bodyPr>
            <a:lstStyle/>
            <a:p>
              <a:r>
                <a:rPr lang="zh-CN" altLang="en-US" dirty="0">
                  <a:solidFill>
                    <a:srgbClr val="FF0000"/>
                  </a:solidFill>
                  <a:latin typeface="华文新魏" pitchFamily="2" charset="-122"/>
                  <a:ea typeface="华文新魏" pitchFamily="2" charset="-122"/>
                </a:rPr>
                <a:t>极重度</a:t>
              </a:r>
            </a:p>
          </p:txBody>
        </p:sp>
      </p:grpSp>
    </p:spTree>
    <p:extLst>
      <p:ext uri="{BB962C8B-B14F-4D97-AF65-F5344CB8AC3E}">
        <p14:creationId xmlns="" xmlns:p14="http://schemas.microsoft.com/office/powerpoint/2010/main" val="1226311559"/>
      </p:ext>
    </p:extLst>
  </p:cSld>
  <p:clrMapOvr>
    <a:masterClrMapping/>
  </p:clrMapOvr>
  <mc:AlternateContent xmlns:mc="http://schemas.openxmlformats.org/markup-compatibility/2006">
    <mc:Choice xmlns="" xmlns:p14="http://schemas.microsoft.com/office/powerpoint/2010/main" Requires="p14">
      <p:transition spd="slow" p14:dur="1200" advClick="0" advTm="5475">
        <p14:flip dir="r"/>
      </p:transition>
    </mc:Choice>
    <mc:Fallback>
      <p:transition spd="slow" advClick="0" advTm="54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additive="base">
                                        <p:cTn id="12" dur="500" fill="hold"/>
                                        <p:tgtEl>
                                          <p:spTgt spid="115"/>
                                        </p:tgtEl>
                                        <p:attrNameLst>
                                          <p:attrName>ppt_x</p:attrName>
                                        </p:attrNameLst>
                                      </p:cBhvr>
                                      <p:tavLst>
                                        <p:tav tm="0">
                                          <p:val>
                                            <p:strVal val="#ppt_x"/>
                                          </p:val>
                                        </p:tav>
                                        <p:tav tm="100000">
                                          <p:val>
                                            <p:strVal val="#ppt_x"/>
                                          </p:val>
                                        </p:tav>
                                      </p:tavLst>
                                    </p:anim>
                                    <p:anim calcmode="lin" valueType="num">
                                      <p:cBhvr additive="base">
                                        <p:cTn id="13"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4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 xmlns:a14="http://schemas.microsoft.com/office/drawing/2010/main" w="9525">
                <a:solidFill>
                  <a:srgbClr val="000000"/>
                </a:solidFill>
                <a:round/>
              </a14:hiddenLine>
            </a:ext>
          </a:extLst>
        </p:spPr>
        <p:txBody>
          <a:bodyPr anchor="ctr"/>
          <a:lstStyle/>
          <a:p>
            <a:endParaRPr lang="zh-CN" altLang="en-US"/>
          </a:p>
        </p:txBody>
      </p:sp>
      <p:sp>
        <p:nvSpPr>
          <p:cNvPr id="53"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
        <p:nvSpPr>
          <p:cNvPr id="2" name="矩形 1"/>
          <p:cNvSpPr/>
          <p:nvPr/>
        </p:nvSpPr>
        <p:spPr>
          <a:xfrm>
            <a:off x="4427984" y="237877"/>
            <a:ext cx="3024336" cy="461665"/>
          </a:xfrm>
          <a:prstGeom prst="rect">
            <a:avLst/>
          </a:prstGeom>
        </p:spPr>
        <p:txBody>
          <a:bodyPr wrap="square">
            <a:spAutoFit/>
          </a:bodyPr>
          <a:lstStyle/>
          <a:p>
            <a:r>
              <a:rPr lang="zh-CN" altLang="en-US" sz="2400" b="1" dirty="0">
                <a:solidFill>
                  <a:schemeClr val="bg2">
                    <a:lumMod val="75000"/>
                  </a:schemeClr>
                </a:solidFill>
              </a:rPr>
              <a:t>感音神经聋病因</a:t>
            </a:r>
          </a:p>
        </p:txBody>
      </p:sp>
      <p:grpSp>
        <p:nvGrpSpPr>
          <p:cNvPr id="6" name="组合 5"/>
          <p:cNvGrpSpPr/>
          <p:nvPr/>
        </p:nvGrpSpPr>
        <p:grpSpPr>
          <a:xfrm>
            <a:off x="3868483" y="699541"/>
            <a:ext cx="5168013" cy="3803893"/>
            <a:chOff x="3868483" y="699541"/>
            <a:chExt cx="5168013" cy="3803893"/>
          </a:xfrm>
        </p:grpSpPr>
        <p:sp>
          <p:nvSpPr>
            <p:cNvPr id="5" name="横卷形 4"/>
            <p:cNvSpPr/>
            <p:nvPr/>
          </p:nvSpPr>
          <p:spPr>
            <a:xfrm>
              <a:off x="3868483" y="699541"/>
              <a:ext cx="5168013" cy="3803893"/>
            </a:xfrm>
            <a:prstGeom prst="horizontalScroll">
              <a:avLst/>
            </a:prstGeom>
            <a:solidFill>
              <a:schemeClr val="accent2">
                <a:alpha val="3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60000"/>
                    <a:lumOff val="40000"/>
                  </a:schemeClr>
                </a:solidFill>
              </a:endParaRPr>
            </a:p>
          </p:txBody>
        </p:sp>
        <p:sp>
          <p:nvSpPr>
            <p:cNvPr id="3" name="矩形 2"/>
            <p:cNvSpPr/>
            <p:nvPr/>
          </p:nvSpPr>
          <p:spPr>
            <a:xfrm>
              <a:off x="4392488" y="1415554"/>
              <a:ext cx="4572000" cy="2308324"/>
            </a:xfrm>
            <a:prstGeom prst="rect">
              <a:avLst/>
            </a:prstGeom>
          </p:spPr>
          <p:txBody>
            <a:bodyPr>
              <a:spAutoFit/>
            </a:bodyPr>
            <a:lstStyle/>
            <a:p>
              <a:r>
                <a:rPr lang="zh-CN" altLang="en-US" b="1" dirty="0">
                  <a:solidFill>
                    <a:schemeClr val="bg2">
                      <a:lumMod val="75000"/>
                    </a:schemeClr>
                  </a:solidFill>
                  <a:ea typeface="华文新魏" pitchFamily="2" charset="-122"/>
                </a:rPr>
                <a:t>当药物、疾病（如：父母近亲结婚、胎儿耳毒性药物中毒、病毒感染、母体风疹、细菌感染、放射线损害（发生在妊娠初期三个月），另外，使用链霉素、庆大霉素等）导致毛细胞损坏而无法将声音信号传给听神经，即感觉不到声音。所以，对于重度及深度感音神经性聋患者使用人工耳蜗直接刺激听神经，可重获听觉。</a:t>
              </a:r>
            </a:p>
          </p:txBody>
        </p:sp>
      </p:grpSp>
    </p:spTree>
    <p:extLst>
      <p:ext uri="{BB962C8B-B14F-4D97-AF65-F5344CB8AC3E}">
        <p14:creationId xmlns="" xmlns:p14="http://schemas.microsoft.com/office/powerpoint/2010/main" val="967914152"/>
      </p:ext>
    </p:extLst>
  </p:cSld>
  <p:clrMapOvr>
    <a:masterClrMapping/>
  </p:clrMapOvr>
  <p:transition spd="slow" advClick="0" advTm="4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3069" y="58298"/>
            <a:ext cx="7931339"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重度感音神经聋（</a:t>
            </a:r>
            <a:r>
              <a:rPr lang="en-US" altLang="zh-CN" sz="2000" b="1" dirty="0" err="1">
                <a:solidFill>
                  <a:schemeClr val="tx1">
                    <a:lumMod val="75000"/>
                    <a:lumOff val="25000"/>
                  </a:schemeClr>
                </a:solidFill>
              </a:rPr>
              <a:t>sensorneural</a:t>
            </a:r>
            <a:r>
              <a:rPr lang="en-US" altLang="zh-CN" sz="2000" b="1" dirty="0">
                <a:solidFill>
                  <a:schemeClr val="tx1">
                    <a:lumMod val="75000"/>
                    <a:lumOff val="25000"/>
                  </a:schemeClr>
                </a:solidFill>
              </a:rPr>
              <a:t>    hearing loss</a:t>
            </a:r>
            <a:r>
              <a:rPr lang="zh-CN" altLang="en-US" sz="2000" b="1" dirty="0" smtClean="0">
                <a:solidFill>
                  <a:schemeClr val="tx1">
                    <a:lumMod val="75000"/>
                    <a:lumOff val="25000"/>
                  </a:schemeClr>
                </a:solidFill>
              </a:rPr>
              <a:t>）</a:t>
            </a:r>
          </a:p>
        </p:txBody>
      </p:sp>
      <p:pic>
        <p:nvPicPr>
          <p:cNvPr id="123" name="Picture 7" descr="4"/>
          <p:cNvPicPr>
            <a:picLocks noChangeAspect="1" noChangeArrowheads="1"/>
          </p:cNvPicPr>
          <p:nvPr/>
        </p:nvPicPr>
        <p:blipFill>
          <a:blip r:embed="rId3" cstate="print"/>
          <a:srcRect l="3763" t="8644" r="4343" b="4680"/>
          <a:stretch>
            <a:fillRect/>
          </a:stretch>
        </p:blipFill>
        <p:spPr bwMode="auto">
          <a:xfrm>
            <a:off x="4711997" y="1347614"/>
            <a:ext cx="3527425" cy="2881312"/>
          </a:xfrm>
          <a:prstGeom prst="rect">
            <a:avLst/>
          </a:prstGeom>
          <a:noFill/>
        </p:spPr>
      </p:pic>
      <p:sp>
        <p:nvSpPr>
          <p:cNvPr id="2" name="矩形 1"/>
          <p:cNvSpPr/>
          <p:nvPr/>
        </p:nvSpPr>
        <p:spPr>
          <a:xfrm>
            <a:off x="1547664" y="991523"/>
            <a:ext cx="1107996" cy="369332"/>
          </a:xfrm>
          <a:prstGeom prst="rect">
            <a:avLst/>
          </a:prstGeom>
        </p:spPr>
        <p:txBody>
          <a:bodyPr wrap="none">
            <a:spAutoFit/>
          </a:bodyPr>
          <a:lstStyle/>
          <a:p>
            <a:r>
              <a:rPr lang="zh-CN" altLang="en-US" dirty="0" smtClean="0">
                <a:solidFill>
                  <a:schemeClr val="bg2">
                    <a:lumMod val="75000"/>
                  </a:schemeClr>
                </a:solidFill>
                <a:latin typeface="华文新魏" pitchFamily="2" charset="-122"/>
                <a:ea typeface="华文新魏" pitchFamily="2" charset="-122"/>
              </a:rPr>
              <a:t>各种疾患</a:t>
            </a:r>
            <a:endParaRPr lang="zh-CN" altLang="en-US" dirty="0">
              <a:solidFill>
                <a:schemeClr val="bg2">
                  <a:lumMod val="75000"/>
                </a:schemeClr>
              </a:solidFill>
            </a:endParaRPr>
          </a:p>
        </p:txBody>
      </p:sp>
      <p:sp>
        <p:nvSpPr>
          <p:cNvPr id="3" name="矩形 2"/>
          <p:cNvSpPr/>
          <p:nvPr/>
        </p:nvSpPr>
        <p:spPr>
          <a:xfrm>
            <a:off x="653750" y="2285459"/>
            <a:ext cx="3039840" cy="646331"/>
          </a:xfrm>
          <a:prstGeom prst="rect">
            <a:avLst/>
          </a:prstGeom>
        </p:spPr>
        <p:txBody>
          <a:bodyPr wrap="square">
            <a:spAutoFit/>
          </a:bodyPr>
          <a:lstStyle/>
          <a:p>
            <a:r>
              <a:rPr lang="zh-CN" altLang="en-US" dirty="0">
                <a:solidFill>
                  <a:schemeClr val="bg2">
                    <a:lumMod val="75000"/>
                  </a:schemeClr>
                </a:solidFill>
                <a:latin typeface="华文新魏" pitchFamily="2" charset="-122"/>
                <a:ea typeface="华文新魏" pitchFamily="2" charset="-122"/>
              </a:rPr>
              <a:t>内耳毛细胞死亡或</a:t>
            </a:r>
            <a:r>
              <a:rPr lang="zh-CN" altLang="en-US" dirty="0" smtClean="0">
                <a:solidFill>
                  <a:schemeClr val="bg2">
                    <a:lumMod val="75000"/>
                  </a:schemeClr>
                </a:solidFill>
                <a:latin typeface="华文新魏" pitchFamily="2" charset="-122"/>
                <a:ea typeface="华文新魏" pitchFamily="2" charset="-122"/>
              </a:rPr>
              <a:t>功能丧失</a:t>
            </a:r>
            <a:endParaRPr lang="zh-CN" altLang="en-US" dirty="0">
              <a:solidFill>
                <a:schemeClr val="bg2">
                  <a:lumMod val="75000"/>
                </a:schemeClr>
              </a:solidFill>
              <a:latin typeface="华文新魏" pitchFamily="2" charset="-122"/>
              <a:ea typeface="华文新魏" pitchFamily="2" charset="-122"/>
            </a:endParaRPr>
          </a:p>
          <a:p>
            <a:pPr>
              <a:buFont typeface="Wingdings" pitchFamily="2" charset="2"/>
              <a:buNone/>
            </a:pPr>
            <a:endParaRPr lang="zh-CN" altLang="en-US" dirty="0">
              <a:latin typeface="华文新魏" pitchFamily="2" charset="-122"/>
              <a:ea typeface="华文新魏" pitchFamily="2" charset="-122"/>
            </a:endParaRPr>
          </a:p>
        </p:txBody>
      </p:sp>
      <p:sp>
        <p:nvSpPr>
          <p:cNvPr id="4" name="右箭头 3"/>
          <p:cNvSpPr/>
          <p:nvPr/>
        </p:nvSpPr>
        <p:spPr>
          <a:xfrm rot="5400000">
            <a:off x="1691680" y="1599642"/>
            <a:ext cx="792088" cy="432048"/>
          </a:xfrm>
          <a:prstGeom prst="rightArrow">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sp>
        <p:nvSpPr>
          <p:cNvPr id="5" name="矩形 4"/>
          <p:cNvSpPr/>
          <p:nvPr/>
        </p:nvSpPr>
        <p:spPr>
          <a:xfrm>
            <a:off x="1043608" y="3435846"/>
            <a:ext cx="2339102" cy="461665"/>
          </a:xfrm>
          <a:prstGeom prst="rect">
            <a:avLst/>
          </a:prstGeom>
        </p:spPr>
        <p:txBody>
          <a:bodyPr wrap="none">
            <a:spAutoFit/>
          </a:bodyPr>
          <a:lstStyle/>
          <a:p>
            <a:r>
              <a:rPr lang="zh-CN" altLang="en-US" sz="2400" dirty="0">
                <a:solidFill>
                  <a:schemeClr val="bg2">
                    <a:lumMod val="75000"/>
                  </a:schemeClr>
                </a:solidFill>
                <a:latin typeface="华文新魏" pitchFamily="2" charset="-122"/>
                <a:ea typeface="华文新魏" pitchFamily="2" charset="-122"/>
              </a:rPr>
              <a:t>中枢端保存完整</a:t>
            </a:r>
            <a:endParaRPr lang="zh-CN" altLang="en-US" sz="2400" dirty="0">
              <a:solidFill>
                <a:schemeClr val="bg2">
                  <a:lumMod val="75000"/>
                </a:schemeClr>
              </a:solidFill>
            </a:endParaRPr>
          </a:p>
        </p:txBody>
      </p:sp>
    </p:spTree>
    <p:extLst>
      <p:ext uri="{BB962C8B-B14F-4D97-AF65-F5344CB8AC3E}">
        <p14:creationId xmlns="" xmlns:p14="http://schemas.microsoft.com/office/powerpoint/2010/main" val="2069370982"/>
      </p:ext>
    </p:extLst>
  </p:cSld>
  <p:clrMapOvr>
    <a:masterClrMapping/>
  </p:clrMapOvr>
  <mc:AlternateContent xmlns:mc="http://schemas.openxmlformats.org/markup-compatibility/2006">
    <mc:Choice xmlns="" xmlns:p14="http://schemas.microsoft.com/office/powerpoint/2010/main" Requires="p14">
      <p:transition spd="slow" p14:dur="1200" advClick="0" advTm="3863">
        <p14:prism/>
      </p:transition>
    </mc:Choice>
    <mc:Fallback>
      <p:transition spd="slow" advClick="0" advTm="38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strips(downLeft)">
                                      <p:cBhvr>
                                        <p:cTn id="7" dur="1000"/>
                                        <p:tgtEl>
                                          <p:spTgt spid="12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theme/theme1.xml><?xml version="1.0" encoding="utf-8"?>
<a:theme xmlns:a="http://schemas.openxmlformats.org/drawingml/2006/main" name="Office 主题​​">
  <a:themeElements>
    <a:clrScheme name="自定义 1">
      <a:dk1>
        <a:srgbClr val="080808"/>
      </a:dk1>
      <a:lt1>
        <a:srgbClr val="FFFFFF"/>
      </a:lt1>
      <a:dk2>
        <a:srgbClr val="00B0F0"/>
      </a:dk2>
      <a:lt2>
        <a:srgbClr val="0070C0"/>
      </a:lt2>
      <a:accent1>
        <a:srgbClr val="080808"/>
      </a:accent1>
      <a:accent2>
        <a:srgbClr val="FFFFFF"/>
      </a:accent2>
      <a:accent3>
        <a:srgbClr val="949494"/>
      </a:accent3>
      <a:accent4>
        <a:srgbClr val="080808"/>
      </a:accent4>
      <a:accent5>
        <a:srgbClr val="080808"/>
      </a:accent5>
      <a:accent6>
        <a:srgbClr val="080808"/>
      </a:accent6>
      <a:hlink>
        <a:srgbClr val="080808"/>
      </a:hlink>
      <a:folHlink>
        <a:srgbClr val="080808"/>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963</Words>
  <Application>Microsoft Office PowerPoint</Application>
  <PresentationFormat>全屏显示(16:9)</PresentationFormat>
  <Paragraphs>136</Paragraphs>
  <Slides>19</Slides>
  <Notes>19</Notes>
  <HiddenSlides>0</HiddenSlides>
  <MMClips>1</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dell</cp:lastModifiedBy>
  <cp:revision>196</cp:revision>
  <dcterms:created xsi:type="dcterms:W3CDTF">2014-12-16T06:14:00Z</dcterms:created>
  <dcterms:modified xsi:type="dcterms:W3CDTF">2017-07-26T04:30:05Z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